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12"/>
  </p:notesMasterIdLst>
  <p:sldIdLst>
    <p:sldId id="259" r:id="rId2"/>
    <p:sldId id="270" r:id="rId3"/>
    <p:sldId id="267" r:id="rId4"/>
    <p:sldId id="268" r:id="rId5"/>
    <p:sldId id="261" r:id="rId6"/>
    <p:sldId id="264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565" autoAdjust="0"/>
    <p:restoredTop sz="94660"/>
  </p:normalViewPr>
  <p:slideViewPr>
    <p:cSldViewPr snapToGrid="0">
      <p:cViewPr varScale="1">
        <p:scale>
          <a:sx n="49" d="100"/>
          <a:sy n="49" d="100"/>
        </p:scale>
        <p:origin x="24" y="264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29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FC476-ADC9-43A2-944E-0F64840454D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DCAB3-FACA-4FA1-8501-6C5810FF0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42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40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61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271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600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521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826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579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42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284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99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5525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669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4106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032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341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708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C526A-3DF1-43B5-A487-E5D367B1B0C7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144F3CD-2CA5-4BF6-818F-205B5BCFF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38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58" name="Straight Connector 2057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9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60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61" name="Isosceles Triangle 2060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62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63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64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65" name="Isosceles Triangle 2064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66" name="Isosceles Triangle 2065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068" name="Rectangle 2067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0497CB1-6847-55BE-5114-D090BBE46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5746" y="749965"/>
            <a:ext cx="10259996" cy="53210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14EE76-CC6E-0311-7458-9213F787E752}"/>
              </a:ext>
            </a:extLst>
          </p:cNvPr>
          <p:cNvSpPr txBox="1"/>
          <p:nvPr/>
        </p:nvSpPr>
        <p:spPr>
          <a:xfrm>
            <a:off x="897467" y="1499794"/>
            <a:ext cx="101637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ln w="50800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GOD: </a:t>
            </a:r>
          </a:p>
          <a:p>
            <a:pPr algn="ctr"/>
            <a:r>
              <a:rPr lang="en-GB" sz="8000" dirty="0">
                <a:ln w="50800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THE MASTER BUILDER</a:t>
            </a:r>
          </a:p>
        </p:txBody>
      </p:sp>
    </p:spTree>
    <p:extLst>
      <p:ext uri="{BB962C8B-B14F-4D97-AF65-F5344CB8AC3E}">
        <p14:creationId xmlns:p14="http://schemas.microsoft.com/office/powerpoint/2010/main" val="1066041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ars and galaxies in the universe">
            <a:extLst>
              <a:ext uri="{FF2B5EF4-FFF2-40B4-BE49-F238E27FC236}">
                <a16:creationId xmlns:a16="http://schemas.microsoft.com/office/drawing/2014/main" id="{29A4472F-02EE-507C-5A37-089D7DEB4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32" r="1" b="28627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179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CA0B78-3546-CDD3-B92E-85113BF1FC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31" r="1" b="967"/>
          <a:stretch>
            <a:fillRect/>
          </a:stretch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00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D18BE8-1BD4-D341-BE15-8347EB1AEC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670" r="1" b="3884"/>
          <a:stretch>
            <a:fillRect/>
          </a:stretch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897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C7D1B4-0357-381A-8BEC-7173973FB9E7}"/>
              </a:ext>
            </a:extLst>
          </p:cNvPr>
          <p:cNvSpPr txBox="1"/>
          <p:nvPr/>
        </p:nvSpPr>
        <p:spPr>
          <a:xfrm>
            <a:off x="1763039" y="409607"/>
            <a:ext cx="61064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>
                <a:effectLst/>
                <a:latin typeface="Tahoma" panose="020B0604030504040204" pitchFamily="34" charset="0"/>
                <a:ea typeface="Aptos" panose="020B0004020202020204" pitchFamily="34" charset="0"/>
              </a:rPr>
              <a:t>GOD THE MASTER BUILDER: THE CREATOR OF THE UNIVERSE </a:t>
            </a:r>
            <a:endParaRPr lang="en-GB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E4E650-7988-DE21-2131-CC7932B29CB5}"/>
              </a:ext>
            </a:extLst>
          </p:cNvPr>
          <p:cNvSpPr txBox="1"/>
          <p:nvPr/>
        </p:nvSpPr>
        <p:spPr>
          <a:xfrm>
            <a:off x="814192" y="1979267"/>
            <a:ext cx="849264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EE000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</a:rPr>
              <a:t>Hebrews 3:4</a:t>
            </a:r>
            <a:r>
              <a:rPr lang="en-GB" sz="2800" b="1" dirty="0">
                <a:solidFill>
                  <a:srgbClr val="00132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</a:rPr>
              <a:t>: </a:t>
            </a:r>
            <a:r>
              <a:rPr lang="en-GB" sz="2800" dirty="0">
                <a:solidFill>
                  <a:srgbClr val="00132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</a:rPr>
              <a:t>"For every house is built by someone, but God is the builder of all things." This highlights God's role as the ultimate architect and creator of the universe. </a:t>
            </a:r>
          </a:p>
          <a:p>
            <a:r>
              <a:rPr lang="en-GB" sz="2800" b="1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</a:rPr>
              <a:t>Psalm 19:1-2</a:t>
            </a:r>
            <a:r>
              <a:rPr lang="en-GB" sz="2800" b="1" i="1" dirty="0">
                <a:solidFill>
                  <a:srgbClr val="001320"/>
                </a:solidFill>
                <a:latin typeface="Tahoma" panose="020B0604030504040204" pitchFamily="34" charset="0"/>
                <a:ea typeface="Aptos" panose="020B0004020202020204" pitchFamily="34" charset="0"/>
              </a:rPr>
              <a:t>: </a:t>
            </a:r>
            <a:r>
              <a:rPr lang="en-GB" sz="2800" i="1" dirty="0">
                <a:solidFill>
                  <a:srgbClr val="00132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</a:rPr>
              <a:t>“The heavens declare the glory of God; the skies proclaim the work of his hands. Day after day, they pour forth speech; night after night they reveal knowledge.”                                                       </a:t>
            </a:r>
            <a:r>
              <a:rPr lang="en-GB" sz="2800" b="1" dirty="0">
                <a:solidFill>
                  <a:srgbClr val="EE000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</a:rPr>
              <a:t>Psalm 8:3, Psalm 147:4, Isaiah 48:12-13.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218104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D62D72E-C04B-CCAF-6560-F494EC0FE4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6B6E92-B367-3D8C-1339-91A11C70A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98" y="693104"/>
            <a:ext cx="4178605" cy="5571473"/>
          </a:xfrm>
          <a:prstGeom prst="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6C395CFB-15CB-0F81-3939-9ACD181FAE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1EFBDA-D5E2-33EC-5B87-38B4BC854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096" y="693104"/>
            <a:ext cx="3941003" cy="525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5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0A2736-6A3F-02E1-EAA5-EC7532A8BBB4}"/>
              </a:ext>
            </a:extLst>
          </p:cNvPr>
          <p:cNvSpPr txBox="1"/>
          <p:nvPr/>
        </p:nvSpPr>
        <p:spPr>
          <a:xfrm>
            <a:off x="1197914" y="400591"/>
            <a:ext cx="8489425" cy="3503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u="sng" kern="100" dirty="0"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 BUILDING HIS KINGDOM 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u="sng" kern="100" dirty="0"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</a:t>
            </a:r>
            <a:r>
              <a:rPr lang="en-GB" sz="2800" b="1" kern="100" dirty="0"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 is still building today: </a:t>
            </a:r>
            <a:r>
              <a:rPr lang="en-GB" sz="2800" kern="100" dirty="0"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building His kingdom through the Church and through each of the individuals within it.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kern="100" dirty="0">
                <a:solidFill>
                  <a:srgbClr val="EE000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Psalm 127:1</a:t>
            </a:r>
            <a:r>
              <a:rPr lang="en-GB" sz="2800" b="1" i="1" kern="100" dirty="0"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en-GB" sz="2800" i="1" kern="100" dirty="0"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Unless the Lord builds the house, the builders labour in vain.”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9EF388-129E-B490-80FF-5F39663DC5FE}"/>
              </a:ext>
            </a:extLst>
          </p:cNvPr>
          <p:cNvSpPr txBox="1"/>
          <p:nvPr/>
        </p:nvSpPr>
        <p:spPr>
          <a:xfrm>
            <a:off x="1197913" y="4421762"/>
            <a:ext cx="78930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u="sng" dirty="0">
                <a:effectLst/>
                <a:latin typeface="Tahoma" panose="020B0604030504040204" pitchFamily="34" charset="0"/>
                <a:ea typeface="Aptos" panose="020B0004020202020204" pitchFamily="34" charset="0"/>
              </a:rPr>
              <a:t>THE CHURCH                                                                                                                                              </a:t>
            </a:r>
            <a:r>
              <a:rPr lang="en-GB" sz="2800" b="1" dirty="0">
                <a:solidFill>
                  <a:srgbClr val="00132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</a:rPr>
              <a:t>The church, of course,</a:t>
            </a:r>
            <a:r>
              <a:rPr lang="en-GB" sz="2800" dirty="0">
                <a:solidFill>
                  <a:srgbClr val="00132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</a:rPr>
              <a:t> is NOT the building, but the ecclesia, the gathering of God’s people. </a:t>
            </a:r>
            <a:endParaRPr lang="en-GB" sz="2800" dirty="0"/>
          </a:p>
        </p:txBody>
      </p:sp>
      <p:pic>
        <p:nvPicPr>
          <p:cNvPr id="1026" name="Picture 2" descr="Ecclesiology, Part 2 | Mike's Place on the Web">
            <a:extLst>
              <a:ext uri="{FF2B5EF4-FFF2-40B4-BE49-F238E27FC236}">
                <a16:creationId xmlns:a16="http://schemas.microsoft.com/office/drawing/2014/main" id="{119B2F4D-36A7-C2E5-4785-E5F159C95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990" y="2660039"/>
            <a:ext cx="2538721" cy="37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01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8B8D0C-99AA-09BB-2EA4-714D940F51CA}"/>
              </a:ext>
            </a:extLst>
          </p:cNvPr>
          <p:cNvSpPr txBox="1"/>
          <p:nvPr/>
        </p:nvSpPr>
        <p:spPr>
          <a:xfrm>
            <a:off x="1313917" y="1998735"/>
            <a:ext cx="8311345" cy="2773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132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 reasons why the church is the hope of the world: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132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We Carry the Truth of Christ.                                                                                                                                                                                                       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132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We Are Called to Be Extensions of God's Love.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dirty="0">
                <a:solidFill>
                  <a:srgbClr val="00132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</a:rPr>
              <a:t>3. We Stand in the Gap in Intercession. </a:t>
            </a:r>
            <a:endParaRPr lang="en-GB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C7DA57-421A-74F0-368E-9B6352832158}"/>
              </a:ext>
            </a:extLst>
          </p:cNvPr>
          <p:cNvSpPr txBox="1"/>
          <p:nvPr/>
        </p:nvSpPr>
        <p:spPr>
          <a:xfrm>
            <a:off x="1691014" y="651353"/>
            <a:ext cx="6926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local church is the hope of the world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6E0D55-0020-EAE3-AEF5-48543ADE6650}"/>
              </a:ext>
            </a:extLst>
          </p:cNvPr>
          <p:cNvSpPr txBox="1"/>
          <p:nvPr/>
        </p:nvSpPr>
        <p:spPr>
          <a:xfrm>
            <a:off x="668692" y="5731060"/>
            <a:ext cx="8448804" cy="993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kern="100" dirty="0">
                <a:solidFill>
                  <a:srgbClr val="EE0000"/>
                </a:solidFill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Psalm 127:1</a:t>
            </a:r>
            <a:r>
              <a:rPr lang="en-GB" sz="2800" b="1" i="1" kern="100" dirty="0"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en-GB" sz="2800" i="1" kern="100" dirty="0"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Unless the Lord builds the house, the builders labour in vain.”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970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3240D7-B70B-05E0-0626-703D40E2762E}"/>
              </a:ext>
            </a:extLst>
          </p:cNvPr>
          <p:cNvSpPr txBox="1"/>
          <p:nvPr/>
        </p:nvSpPr>
        <p:spPr>
          <a:xfrm>
            <a:off x="974543" y="506248"/>
            <a:ext cx="8662752" cy="2248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800" b="1" u="sng" dirty="0">
                <a:effectLst/>
              </a:rPr>
              <a:t>EACH LIVING STONE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b="1" u="sng" dirty="0">
                <a:effectLst/>
              </a:rPr>
              <a:t>                                                                                                                          </a:t>
            </a:r>
            <a:r>
              <a:rPr lang="en-US" sz="2800" b="1" dirty="0">
                <a:effectLst/>
              </a:rPr>
              <a:t>Within His plan</a:t>
            </a:r>
            <a:r>
              <a:rPr lang="en-US" sz="2800" dirty="0">
                <a:effectLst/>
              </a:rPr>
              <a:t> for building His kingdom here on earth, God has a blueprint for each of our lives.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Jeremiah 29:11</a:t>
            </a:r>
            <a:r>
              <a:rPr lang="en-US" sz="2800" dirty="0">
                <a:effectLst/>
              </a:rPr>
              <a:t>. 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19BD4A-B716-C568-EF9E-19003EB98C7E}"/>
              </a:ext>
            </a:extLst>
          </p:cNvPr>
          <p:cNvSpPr txBox="1"/>
          <p:nvPr/>
        </p:nvSpPr>
        <p:spPr>
          <a:xfrm>
            <a:off x="812801" y="2755232"/>
            <a:ext cx="96393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 Peter 2:4–5</a:t>
            </a:r>
            <a:endParaRPr lang="en-US" sz="2800" dirty="0"/>
          </a:p>
          <a:p>
            <a:pPr algn="ctr"/>
            <a:r>
              <a:rPr lang="en-US" sz="2800" b="1" dirty="0"/>
              <a:t>The Living Stone and a Chosen People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As you come to him, the living Stone—rejected by humans but chosen by God and precious to him—you also, like living stones, are being built into a spiritual house to be a holy priesthood, offering spiritual sacrifices acceptable to God through Jesus Christ.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70493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63C4-0634-B970-42EA-5F56655D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CA746D5-0753-9E3F-323E-A86CD1CD6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146" y="299689"/>
            <a:ext cx="8423564" cy="436862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745A9B-3067-6952-B523-BBA23D7B2705}"/>
              </a:ext>
            </a:extLst>
          </p:cNvPr>
          <p:cNvSpPr txBox="1"/>
          <p:nvPr/>
        </p:nvSpPr>
        <p:spPr>
          <a:xfrm>
            <a:off x="300567" y="1414593"/>
            <a:ext cx="101637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ln w="50800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GOD: </a:t>
            </a:r>
          </a:p>
          <a:p>
            <a:pPr algn="ctr"/>
            <a:r>
              <a:rPr lang="en-GB" sz="8000" dirty="0">
                <a:ln w="50800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THE MASTER BUILDER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F1119-4F04-6FF2-1185-CC83709327D8}"/>
              </a:ext>
            </a:extLst>
          </p:cNvPr>
          <p:cNvSpPr/>
          <p:nvPr/>
        </p:nvSpPr>
        <p:spPr>
          <a:xfrm>
            <a:off x="300567" y="4272677"/>
            <a:ext cx="1021212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Is He the Master Builder </a:t>
            </a:r>
          </a:p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 your life? And the life of   this church?</a:t>
            </a:r>
          </a:p>
        </p:txBody>
      </p:sp>
    </p:spTree>
    <p:extLst>
      <p:ext uri="{BB962C8B-B14F-4D97-AF65-F5344CB8AC3E}">
        <p14:creationId xmlns:p14="http://schemas.microsoft.com/office/powerpoint/2010/main" val="12414152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9065</TotalTime>
  <Words>340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Tahoma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Wade</dc:creator>
  <cp:lastModifiedBy>Peter Wade</cp:lastModifiedBy>
  <cp:revision>5</cp:revision>
  <dcterms:created xsi:type="dcterms:W3CDTF">2025-06-27T11:43:15Z</dcterms:created>
  <dcterms:modified xsi:type="dcterms:W3CDTF">2025-09-12T19:01:59Z</dcterms:modified>
</cp:coreProperties>
</file>