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>
        <p:scale>
          <a:sx n="40" d="100"/>
          <a:sy n="40" d="100"/>
        </p:scale>
        <p:origin x="8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61009-9D90-8706-6AF2-23EBB8FA6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A99A49-4910-1574-21B5-DA74ECF764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53567-1972-6114-D746-8AA21162C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7C2-5F60-48BB-8909-E95AA61B9CE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725F2-4DEA-AE6E-6658-891816AA9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21BC7-C324-90FA-90CD-917E36276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03D38-39A6-47E3-9F74-8A627B50C8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528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A921F-CEB5-30B9-0CA9-6702A6A0D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93CBB-E1C1-9336-0E76-96F4C0460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C043E-048E-4044-69C1-2E2A96FD3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7C2-5F60-48BB-8909-E95AA61B9CE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490E2-87E5-0D97-387C-0B20F1B53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CACAD-840B-E9EF-91CC-061973FA9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03D38-39A6-47E3-9F74-8A627B50C8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814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DAB10-F5B8-A015-9011-1E8C8F5B5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94B9D6-16FE-EB46-50EC-252CCB991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02463-E7A8-0667-2D75-343C25BD3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7C2-5F60-48BB-8909-E95AA61B9CE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21298-7B6F-2D10-5E05-BAB0B2984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3C233-B007-946F-5C56-0293F6D33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03D38-39A6-47E3-9F74-8A627B50C8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513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C1EA9-D980-6FAA-A398-0332A17F1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47106-C4B2-748D-63B5-51242133F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0034A-D8F0-0247-57D1-E44841B54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04E85-72F4-DD91-4934-59EBC2DB3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7C2-5F60-48BB-8909-E95AA61B9CE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2C9F5-849C-9DE0-76C4-76198A334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A55ED0-FAF8-ED77-A419-501D734C4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03D38-39A6-47E3-9F74-8A627B50C8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96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10DB3-3EF4-5213-FA50-D51EDDF4D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7EC89-1BF2-B50A-CECB-76E5C29F4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07981-B8B3-FA5A-BAAA-3634B9FA6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41A404-1C39-48EA-0C08-F2972949E0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FB0211-AB7F-A100-1BB1-BD9355FD55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B27BB2-3D81-D27D-81BF-7D28E3A67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7C2-5F60-48BB-8909-E95AA61B9CE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CDB64F-C596-AF6C-EDEF-DE4AAA5DF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CA190A-7EA9-DE77-2963-F4AC4BD19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03D38-39A6-47E3-9F74-8A627B50C8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73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FBCBF-9128-BE24-AFA8-99118DBCB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01A51D-AD47-FA73-AAF5-5AA276602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7C2-5F60-48BB-8909-E95AA61B9CE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762E02-BF16-8401-2949-E22A9EA62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AB9FDB-9F83-958E-2BFB-000E8A201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03D38-39A6-47E3-9F74-8A627B50C8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107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EF6993-1FE0-A4C1-B4DC-976ACB64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7C2-5F60-48BB-8909-E95AA61B9CE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76E873-C9B2-8CCB-8384-FAC980A84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0E567-6487-F5A6-0C8A-E29AD5F66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03D38-39A6-47E3-9F74-8A627B50C8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724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F47C7-C925-3030-E8E6-CDCB25E6B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AFEDC-E030-4757-0A0D-E2840AA83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35E99-993D-3E0B-330D-8CFB374B32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1B26AD-06E7-EF7C-7AC8-B1AFC2163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7C2-5F60-48BB-8909-E95AA61B9CE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8114C4-AA30-92BE-AA5A-7F09A5486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FEB76B-65A0-3298-9903-F5F5DBBA9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03D38-39A6-47E3-9F74-8A627B50C8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20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3F5EE-9650-B815-6865-783E028E1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6D8816-088D-0047-2EB2-6387D23742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76EFD-B67A-3BE9-FA82-35F1C4D36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234EC-6EE5-7CF8-BAF7-DB78AB2F3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7C2-5F60-48BB-8909-E95AA61B9CE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A721E-8E23-C54D-6425-CE6D99023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A2DF22-17AB-9CF0-A5FA-5F6F84F49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03D38-39A6-47E3-9F74-8A627B50C8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73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B3899-926E-2616-D205-0A9A1F915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C661FB-3A62-8C7D-CB75-295C0064C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B2135-B350-B3DF-F017-2999B0742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7C2-5F60-48BB-8909-E95AA61B9CE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5C6F1-E7B9-792A-BB4C-639124669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190B6-835A-F40E-9394-98C3DAC0D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03D38-39A6-47E3-9F74-8A627B50C8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132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C96EF5-A986-489D-16A8-EE58A30DB2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33D991-37AB-8543-D533-81EC689AC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DFF84-24B2-AA74-32DE-A8F7220F5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7C2-5F60-48BB-8909-E95AA61B9CE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ADDC9-873C-F681-A44C-74F5A84A8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87429-F2A4-6DE9-6F29-A105BF927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03D38-39A6-47E3-9F74-8A627B50C8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55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FD4B89-3485-85AD-34B7-90E0348DE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70BBE6-8A52-C52F-14C9-160DC748B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18584-3D41-F517-1BED-1D2FD14458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5C7C2-5F60-48BB-8909-E95AA61B9CE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D8EF5-9823-9785-E7E0-6CEB2B9828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5BC68-7A4C-9833-8781-4D5CF54B51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03D38-39A6-47E3-9F74-8A627B50C8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833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F0034F0-99DF-6845-51F7-6A66DB415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10733"/>
            <a:ext cx="5614737" cy="26940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6870B4-FCE1-A85A-3267-0AA8BB7EB432}"/>
              </a:ext>
            </a:extLst>
          </p:cNvPr>
          <p:cNvSpPr txBox="1"/>
          <p:nvPr/>
        </p:nvSpPr>
        <p:spPr>
          <a:xfrm>
            <a:off x="922835" y="4080631"/>
            <a:ext cx="103463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i="1" dirty="0"/>
              <a:t>Galatians 5:22-26</a:t>
            </a:r>
          </a:p>
        </p:txBody>
      </p:sp>
    </p:spTree>
    <p:extLst>
      <p:ext uri="{BB962C8B-B14F-4D97-AF65-F5344CB8AC3E}">
        <p14:creationId xmlns:p14="http://schemas.microsoft.com/office/powerpoint/2010/main" val="3977211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4926C-6BAE-7E0D-83A8-E53E44678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FCB320B-0CD2-D41A-6BD8-B6F503880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10733"/>
            <a:ext cx="5614737" cy="26940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C53B0C-4333-C5FF-6878-B6E7D41AC5E0}"/>
              </a:ext>
            </a:extLst>
          </p:cNvPr>
          <p:cNvSpPr txBox="1"/>
          <p:nvPr/>
        </p:nvSpPr>
        <p:spPr>
          <a:xfrm>
            <a:off x="922835" y="310733"/>
            <a:ext cx="1034632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dirty="0">
                <a:solidFill>
                  <a:srgbClr val="FF0000"/>
                </a:solidFill>
              </a:rPr>
              <a:t>But the fruit of the Spirit </a:t>
            </a:r>
          </a:p>
          <a:p>
            <a:pPr algn="r"/>
            <a:r>
              <a:rPr lang="en-GB" sz="3600" dirty="0">
                <a:solidFill>
                  <a:srgbClr val="FF0000"/>
                </a:solidFill>
              </a:rPr>
              <a:t>is love, joy, peace, </a:t>
            </a:r>
          </a:p>
          <a:p>
            <a:pPr algn="r"/>
            <a:r>
              <a:rPr lang="en-GB" sz="3600" dirty="0">
                <a:solidFill>
                  <a:srgbClr val="FF0000"/>
                </a:solidFill>
              </a:rPr>
              <a:t>forbearance, kindness, </a:t>
            </a:r>
          </a:p>
          <a:p>
            <a:pPr algn="r"/>
            <a:r>
              <a:rPr lang="en-GB" sz="3600" dirty="0">
                <a:solidFill>
                  <a:srgbClr val="FF0000"/>
                </a:solidFill>
              </a:rPr>
              <a:t>goodness, faithfulness,</a:t>
            </a:r>
            <a:r>
              <a:rPr lang="en-GB" sz="3600" baseline="30000" dirty="0">
                <a:solidFill>
                  <a:srgbClr val="FF0000"/>
                </a:solidFill>
              </a:rPr>
              <a:t> </a:t>
            </a:r>
          </a:p>
          <a:p>
            <a:pPr algn="r"/>
            <a:r>
              <a:rPr lang="en-GB" sz="3600" dirty="0">
                <a:solidFill>
                  <a:srgbClr val="FF0000"/>
                </a:solidFill>
              </a:rPr>
              <a:t>gentleness and self-control. </a:t>
            </a:r>
          </a:p>
          <a:p>
            <a:r>
              <a:rPr lang="en-GB" sz="3600" dirty="0">
                <a:solidFill>
                  <a:srgbClr val="FF0000"/>
                </a:solidFill>
              </a:rPr>
              <a:t>Against such things there is no law.</a:t>
            </a:r>
            <a:r>
              <a:rPr lang="en-GB" sz="3600" baseline="30000" dirty="0">
                <a:solidFill>
                  <a:srgbClr val="FF0000"/>
                </a:solidFill>
              </a:rPr>
              <a:t> </a:t>
            </a:r>
          </a:p>
          <a:p>
            <a:r>
              <a:rPr lang="en-GB" sz="3600" dirty="0">
                <a:solidFill>
                  <a:srgbClr val="FF0000"/>
                </a:solidFill>
              </a:rPr>
              <a:t>Those who belong to Christ Jesus have crucified </a:t>
            </a:r>
          </a:p>
          <a:p>
            <a:r>
              <a:rPr lang="en-GB" sz="3600" dirty="0">
                <a:solidFill>
                  <a:srgbClr val="FF0000"/>
                </a:solidFill>
              </a:rPr>
              <a:t>the flesh with its passions and desires. </a:t>
            </a:r>
            <a:r>
              <a:rPr lang="en-GB" sz="3600" baseline="30000" dirty="0">
                <a:solidFill>
                  <a:srgbClr val="FF0000"/>
                </a:solidFill>
              </a:rPr>
              <a:t>25 </a:t>
            </a:r>
          </a:p>
          <a:p>
            <a:r>
              <a:rPr lang="en-GB" sz="3600" dirty="0">
                <a:solidFill>
                  <a:srgbClr val="FF0000"/>
                </a:solidFill>
              </a:rPr>
              <a:t>Since we live by the Spirit, let us keep in step with the </a:t>
            </a:r>
          </a:p>
          <a:p>
            <a:r>
              <a:rPr lang="en-GB" sz="3600" dirty="0">
                <a:solidFill>
                  <a:srgbClr val="FF0000"/>
                </a:solidFill>
              </a:rPr>
              <a:t>Spirit. </a:t>
            </a:r>
            <a:r>
              <a:rPr lang="en-GB" sz="3600" baseline="30000" dirty="0">
                <a:solidFill>
                  <a:srgbClr val="FF0000"/>
                </a:solidFill>
              </a:rPr>
              <a:t>26 </a:t>
            </a:r>
            <a:r>
              <a:rPr lang="en-GB" sz="3600" dirty="0">
                <a:solidFill>
                  <a:srgbClr val="FF0000"/>
                </a:solidFill>
              </a:rPr>
              <a:t>Let us not become conceited, provoking and </a:t>
            </a:r>
          </a:p>
          <a:p>
            <a:r>
              <a:rPr lang="en-GB" sz="3600" dirty="0">
                <a:solidFill>
                  <a:srgbClr val="FF0000"/>
                </a:solidFill>
              </a:rPr>
              <a:t>envying each other.   (Galatians 5:22-26)</a:t>
            </a:r>
          </a:p>
          <a:p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600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48ABA-20AB-4D83-18E3-8833E6667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0D0F2A2-D31A-AD44-FA6D-DF716857E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10733"/>
            <a:ext cx="5614737" cy="26940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77EB9F-71E2-2937-FADB-2CCD7353FED3}"/>
              </a:ext>
            </a:extLst>
          </p:cNvPr>
          <p:cNvSpPr txBox="1"/>
          <p:nvPr/>
        </p:nvSpPr>
        <p:spPr>
          <a:xfrm>
            <a:off x="922835" y="3725597"/>
            <a:ext cx="103463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i="1" dirty="0">
                <a:solidFill>
                  <a:srgbClr val="FF0000"/>
                </a:solidFill>
              </a:rPr>
              <a:t>‘Let all that I am praise the Lord; may I never forget the good things he does for me.’   (Psalm 103:2)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F8C74F-4811-8DB0-726B-C2C0C158E93F}"/>
              </a:ext>
            </a:extLst>
          </p:cNvPr>
          <p:cNvSpPr txBox="1"/>
          <p:nvPr/>
        </p:nvSpPr>
        <p:spPr>
          <a:xfrm>
            <a:off x="6833931" y="609601"/>
            <a:ext cx="422269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/>
              <a:t>What good things </a:t>
            </a:r>
          </a:p>
          <a:p>
            <a:r>
              <a:rPr lang="en-GB" sz="4000" dirty="0"/>
              <a:t>will you remember </a:t>
            </a:r>
          </a:p>
          <a:p>
            <a:r>
              <a:rPr lang="en-GB" sz="4000" dirty="0"/>
              <a:t>here today?</a:t>
            </a:r>
          </a:p>
        </p:txBody>
      </p:sp>
    </p:spTree>
    <p:extLst>
      <p:ext uri="{BB962C8B-B14F-4D97-AF65-F5344CB8AC3E}">
        <p14:creationId xmlns:p14="http://schemas.microsoft.com/office/powerpoint/2010/main" val="744401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D0753-2581-4629-883F-63BB05BE4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FE4DDC8-A8C8-A3F5-A77E-9861A5691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10733"/>
            <a:ext cx="5614737" cy="26940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0C05EC-B7D5-C105-4257-EF9BF870309F}"/>
              </a:ext>
            </a:extLst>
          </p:cNvPr>
          <p:cNvSpPr txBox="1"/>
          <p:nvPr/>
        </p:nvSpPr>
        <p:spPr>
          <a:xfrm>
            <a:off x="922835" y="3725597"/>
            <a:ext cx="103463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i="1" dirty="0">
                <a:solidFill>
                  <a:srgbClr val="FF0000"/>
                </a:solidFill>
              </a:rPr>
              <a:t>’Therefore everyone who hears these words of mine and puts them into practice is like a wise man who built his house on the rock.’   (Matthew 7:24)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BDFBE9-C350-54BF-3D12-E0F4B0C78F73}"/>
              </a:ext>
            </a:extLst>
          </p:cNvPr>
          <p:cNvSpPr txBox="1"/>
          <p:nvPr/>
        </p:nvSpPr>
        <p:spPr>
          <a:xfrm>
            <a:off x="6497047" y="577858"/>
            <a:ext cx="522655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/>
              <a:t>Determine to HEAR and </a:t>
            </a:r>
          </a:p>
          <a:p>
            <a:r>
              <a:rPr lang="en-GB" sz="4000" dirty="0"/>
              <a:t>ACT on his word</a:t>
            </a:r>
          </a:p>
          <a:p>
            <a:r>
              <a:rPr lang="en-GB" sz="4000" dirty="0"/>
              <a:t>TODAY!</a:t>
            </a:r>
          </a:p>
        </p:txBody>
      </p:sp>
    </p:spTree>
    <p:extLst>
      <p:ext uri="{BB962C8B-B14F-4D97-AF65-F5344CB8AC3E}">
        <p14:creationId xmlns:p14="http://schemas.microsoft.com/office/powerpoint/2010/main" val="3984743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9479E-4728-7DC1-2702-67884605D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582AA56-9A8F-EBA1-CC8F-8E92928A2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10733"/>
            <a:ext cx="5614737" cy="26940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6A7082-2EA7-7E0F-F212-C2D277F81539}"/>
              </a:ext>
            </a:extLst>
          </p:cNvPr>
          <p:cNvSpPr txBox="1"/>
          <p:nvPr/>
        </p:nvSpPr>
        <p:spPr>
          <a:xfrm>
            <a:off x="3617909" y="3709555"/>
            <a:ext cx="66650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i="1" dirty="0"/>
              <a:t>It’s all about him</a:t>
            </a:r>
          </a:p>
          <a:p>
            <a:r>
              <a:rPr lang="en-GB" sz="4000" b="1" i="1" dirty="0"/>
              <a:t>The importance of the Spirit</a:t>
            </a:r>
          </a:p>
          <a:p>
            <a:r>
              <a:rPr lang="en-GB" sz="4000" b="1" i="1" dirty="0"/>
              <a:t>The fruit - him in me</a:t>
            </a:r>
          </a:p>
        </p:txBody>
      </p:sp>
    </p:spTree>
    <p:extLst>
      <p:ext uri="{BB962C8B-B14F-4D97-AF65-F5344CB8AC3E}">
        <p14:creationId xmlns:p14="http://schemas.microsoft.com/office/powerpoint/2010/main" val="2714306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658EA-48EB-7E31-1C3E-FABCF4C46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3CE85F1-8C49-97C0-378A-914C4D54C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10733"/>
            <a:ext cx="5614737" cy="26940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13275B-5BD4-D5DB-A002-515964917B73}"/>
              </a:ext>
            </a:extLst>
          </p:cNvPr>
          <p:cNvSpPr txBox="1"/>
          <p:nvPr/>
        </p:nvSpPr>
        <p:spPr>
          <a:xfrm>
            <a:off x="970961" y="3356631"/>
            <a:ext cx="103463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i="1" baseline="30000" dirty="0">
                <a:solidFill>
                  <a:srgbClr val="FF0000"/>
                </a:solidFill>
              </a:rPr>
              <a:t> </a:t>
            </a:r>
            <a:r>
              <a:rPr lang="en-GB" sz="4000" b="1" i="1" dirty="0">
                <a:solidFill>
                  <a:srgbClr val="FF0000"/>
                </a:solidFill>
              </a:rPr>
              <a:t>I have been crucified with Christ and I no longer live, but Christ lives in me. The life I now live in the body, I live by faith in the Son of God, who loved me and gave himself for me.   (Galatians 2:20)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E0D83F-6987-79E0-B2B4-B0E587B9C439}"/>
              </a:ext>
            </a:extLst>
          </p:cNvPr>
          <p:cNvSpPr txBox="1"/>
          <p:nvPr/>
        </p:nvSpPr>
        <p:spPr>
          <a:xfrm>
            <a:off x="6946226" y="1155373"/>
            <a:ext cx="4215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i="1" dirty="0"/>
              <a:t>It’s ALL about HIM.</a:t>
            </a:r>
          </a:p>
        </p:txBody>
      </p:sp>
    </p:spTree>
    <p:extLst>
      <p:ext uri="{BB962C8B-B14F-4D97-AF65-F5344CB8AC3E}">
        <p14:creationId xmlns:p14="http://schemas.microsoft.com/office/powerpoint/2010/main" val="1978749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8D279-A963-C0BC-FFE3-C60C828EF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26B8347-6CDF-EB32-8057-D5C8AD882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10733"/>
            <a:ext cx="5614737" cy="26940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10903A-E48A-FAB8-EDED-3047377B9C08}"/>
              </a:ext>
            </a:extLst>
          </p:cNvPr>
          <p:cNvSpPr txBox="1"/>
          <p:nvPr/>
        </p:nvSpPr>
        <p:spPr>
          <a:xfrm>
            <a:off x="1291801" y="3452883"/>
            <a:ext cx="103463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i="1" baseline="30000" dirty="0">
                <a:solidFill>
                  <a:srgbClr val="FF0000"/>
                </a:solidFill>
              </a:rPr>
              <a:t> </a:t>
            </a:r>
            <a:r>
              <a:rPr lang="en-GB" sz="4000" b="1" i="1" dirty="0">
                <a:solidFill>
                  <a:srgbClr val="FF0000"/>
                </a:solidFill>
              </a:rPr>
              <a:t>I would like to learn just one thing from you: did you receive the Spirit by the works of the law, or by believing what you heard?   (Galatians 3:2)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37D0E9-B395-6E45-CF3E-D5F0ED57AB20}"/>
              </a:ext>
            </a:extLst>
          </p:cNvPr>
          <p:cNvSpPr txBox="1"/>
          <p:nvPr/>
        </p:nvSpPr>
        <p:spPr>
          <a:xfrm>
            <a:off x="6946226" y="1155373"/>
            <a:ext cx="4215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i="1" dirty="0"/>
              <a:t>It’s ALL about HIM.</a:t>
            </a:r>
          </a:p>
        </p:txBody>
      </p:sp>
    </p:spTree>
    <p:extLst>
      <p:ext uri="{BB962C8B-B14F-4D97-AF65-F5344CB8AC3E}">
        <p14:creationId xmlns:p14="http://schemas.microsoft.com/office/powerpoint/2010/main" val="415418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D34F9-492B-9DDC-1EB1-4F24DFC24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8ABEE21-62D1-98D3-903E-D04870761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10733"/>
            <a:ext cx="5614737" cy="26940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AFB456-AC87-3E34-35B9-BB82A92D15CB}"/>
              </a:ext>
            </a:extLst>
          </p:cNvPr>
          <p:cNvSpPr txBox="1"/>
          <p:nvPr/>
        </p:nvSpPr>
        <p:spPr>
          <a:xfrm>
            <a:off x="481263" y="2886471"/>
            <a:ext cx="114059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i="1" dirty="0">
                <a:solidFill>
                  <a:srgbClr val="FF0000"/>
                </a:solidFill>
              </a:rPr>
              <a:t>So in Christ Jesus you are all children of God through faith,</a:t>
            </a:r>
            <a:r>
              <a:rPr lang="en-GB" sz="3600" b="1" i="1" baseline="30000" dirty="0">
                <a:solidFill>
                  <a:srgbClr val="FF0000"/>
                </a:solidFill>
              </a:rPr>
              <a:t> </a:t>
            </a:r>
            <a:r>
              <a:rPr lang="en-GB" sz="3600" b="1" i="1" dirty="0">
                <a:solidFill>
                  <a:srgbClr val="FF0000"/>
                </a:solidFill>
              </a:rPr>
              <a:t>for all of you who were baptised into Christ have clothed yourselves with Christ.</a:t>
            </a:r>
            <a:r>
              <a:rPr lang="en-GB" sz="3600" b="1" i="1" baseline="30000" dirty="0">
                <a:solidFill>
                  <a:srgbClr val="FF0000"/>
                </a:solidFill>
              </a:rPr>
              <a:t> </a:t>
            </a:r>
            <a:r>
              <a:rPr lang="en-GB" sz="3600" b="1" i="1" dirty="0">
                <a:solidFill>
                  <a:srgbClr val="FF0000"/>
                </a:solidFill>
              </a:rPr>
              <a:t>There is neither Jew nor Gentile, neither slave nor free, nor is there male and female, for you are all one in Christ Jesus.</a:t>
            </a:r>
            <a:r>
              <a:rPr lang="en-GB" sz="3600" b="1" i="1" baseline="30000" dirty="0">
                <a:solidFill>
                  <a:srgbClr val="FF0000"/>
                </a:solidFill>
              </a:rPr>
              <a:t> </a:t>
            </a:r>
            <a:r>
              <a:rPr lang="en-GB" sz="3600" b="1" i="1" dirty="0">
                <a:solidFill>
                  <a:srgbClr val="FF0000"/>
                </a:solidFill>
              </a:rPr>
              <a:t>If you belong to Christ, then you are Abraham’s seed, and heirs according to the promise.   (Galatians 3:26-29)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1509D6-D187-BB1F-CB78-BD5F9BA2B986}"/>
              </a:ext>
            </a:extLst>
          </p:cNvPr>
          <p:cNvSpPr txBox="1"/>
          <p:nvPr/>
        </p:nvSpPr>
        <p:spPr>
          <a:xfrm>
            <a:off x="6946226" y="1155373"/>
            <a:ext cx="4215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i="1" dirty="0"/>
              <a:t>It’s ALL about HIM.</a:t>
            </a:r>
          </a:p>
        </p:txBody>
      </p:sp>
    </p:spTree>
    <p:extLst>
      <p:ext uri="{BB962C8B-B14F-4D97-AF65-F5344CB8AC3E}">
        <p14:creationId xmlns:p14="http://schemas.microsoft.com/office/powerpoint/2010/main" val="1336358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61BFB-AC0C-C59A-CC21-000452D75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30514E0-11E8-8D25-E2D8-D8CAB7A6A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10733"/>
            <a:ext cx="5614737" cy="26940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F2E434-C5AD-EDFB-5A47-9053947FF5E4}"/>
              </a:ext>
            </a:extLst>
          </p:cNvPr>
          <p:cNvSpPr txBox="1"/>
          <p:nvPr/>
        </p:nvSpPr>
        <p:spPr>
          <a:xfrm>
            <a:off x="1291801" y="3003707"/>
            <a:ext cx="103463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i="1" dirty="0">
                <a:solidFill>
                  <a:srgbClr val="FF0000"/>
                </a:solidFill>
              </a:rPr>
              <a:t>Because you are his sons, God sent the Spirit of his Son into our hearts, the Spirit who calls out, ‘Abba, Father.’ </a:t>
            </a:r>
            <a:r>
              <a:rPr lang="en-GB" sz="4000" b="1" i="1" baseline="30000" dirty="0">
                <a:solidFill>
                  <a:srgbClr val="FF0000"/>
                </a:solidFill>
              </a:rPr>
              <a:t>7 </a:t>
            </a:r>
            <a:r>
              <a:rPr lang="en-GB" sz="4000" b="1" i="1" dirty="0">
                <a:solidFill>
                  <a:srgbClr val="FF0000"/>
                </a:solidFill>
              </a:rPr>
              <a:t>So you are no longer a slave, but God’s child; and since you are his child, God has made you also an heir.   (Galatians 4:6-7)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F58353-0CD1-9D41-E03F-F0A7A654876E}"/>
              </a:ext>
            </a:extLst>
          </p:cNvPr>
          <p:cNvSpPr txBox="1"/>
          <p:nvPr/>
        </p:nvSpPr>
        <p:spPr>
          <a:xfrm>
            <a:off x="5919536" y="1267667"/>
            <a:ext cx="61123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i="1" dirty="0"/>
              <a:t>The importance of the Spirit</a:t>
            </a:r>
          </a:p>
        </p:txBody>
      </p:sp>
    </p:spTree>
    <p:extLst>
      <p:ext uri="{BB962C8B-B14F-4D97-AF65-F5344CB8AC3E}">
        <p14:creationId xmlns:p14="http://schemas.microsoft.com/office/powerpoint/2010/main" val="1813495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25FA8-1A0D-7436-1068-EBCCB61B0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2D41521-B487-4F98-50D9-A8085700C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10733"/>
            <a:ext cx="5614737" cy="26940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3D716D-DC0F-982F-4FBD-783574C6E4E8}"/>
              </a:ext>
            </a:extLst>
          </p:cNvPr>
          <p:cNvSpPr txBox="1"/>
          <p:nvPr/>
        </p:nvSpPr>
        <p:spPr>
          <a:xfrm>
            <a:off x="1291801" y="3003707"/>
            <a:ext cx="103463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i="1" baseline="30000" dirty="0">
                <a:solidFill>
                  <a:srgbClr val="FF0000"/>
                </a:solidFill>
              </a:rPr>
              <a:t> </a:t>
            </a:r>
            <a:r>
              <a:rPr lang="en-GB" sz="4000" b="1" i="1" dirty="0">
                <a:solidFill>
                  <a:srgbClr val="FF0000"/>
                </a:solidFill>
              </a:rPr>
              <a:t>For through the Spirit we eagerly await by faith the righteousness for which we hope. </a:t>
            </a:r>
            <a:r>
              <a:rPr lang="en-GB" sz="4000" b="1" i="1" baseline="30000" dirty="0">
                <a:solidFill>
                  <a:srgbClr val="FF0000"/>
                </a:solidFill>
              </a:rPr>
              <a:t>6 </a:t>
            </a:r>
            <a:r>
              <a:rPr lang="en-GB" sz="4000" b="1" i="1" dirty="0">
                <a:solidFill>
                  <a:srgbClr val="FF0000"/>
                </a:solidFill>
              </a:rPr>
              <a:t>For in Christ Jesus neither circumcision nor uncircumcision has any value. The only thing that counts is faith expressing itself through love.   (Galatians 5:5-6)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0D3317-F417-771B-BBBA-C151B1C43253}"/>
              </a:ext>
            </a:extLst>
          </p:cNvPr>
          <p:cNvSpPr txBox="1"/>
          <p:nvPr/>
        </p:nvSpPr>
        <p:spPr>
          <a:xfrm>
            <a:off x="5919536" y="1267667"/>
            <a:ext cx="61123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i="1" dirty="0"/>
              <a:t>The importance of the Spirit</a:t>
            </a:r>
          </a:p>
        </p:txBody>
      </p:sp>
    </p:spTree>
    <p:extLst>
      <p:ext uri="{BB962C8B-B14F-4D97-AF65-F5344CB8AC3E}">
        <p14:creationId xmlns:p14="http://schemas.microsoft.com/office/powerpoint/2010/main" val="1651890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75A1C-C9E4-C299-2FC9-1EBACFD42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48A4B35-DB7A-9BCC-4653-1266BEEBB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10733"/>
            <a:ext cx="5614737" cy="26940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759B8F-8BD8-3E46-42E3-0EBBD11536AA}"/>
              </a:ext>
            </a:extLst>
          </p:cNvPr>
          <p:cNvSpPr txBox="1"/>
          <p:nvPr/>
        </p:nvSpPr>
        <p:spPr>
          <a:xfrm>
            <a:off x="545433" y="2875371"/>
            <a:ext cx="110926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i="1" dirty="0">
                <a:solidFill>
                  <a:srgbClr val="FF0000"/>
                </a:solidFill>
              </a:rPr>
              <a:t>You, my brothers and sisters, were called to be free. But do not use your freedom to indulge the flesh; rather, serve one another humbly in love. </a:t>
            </a:r>
            <a:r>
              <a:rPr lang="en-GB" sz="3600" b="1" i="1" baseline="30000" dirty="0">
                <a:solidFill>
                  <a:srgbClr val="FF0000"/>
                </a:solidFill>
              </a:rPr>
              <a:t>14 </a:t>
            </a:r>
            <a:r>
              <a:rPr lang="en-GB" sz="3600" b="1" i="1" dirty="0">
                <a:solidFill>
                  <a:srgbClr val="FF0000"/>
                </a:solidFill>
              </a:rPr>
              <a:t>For the entire law is fulfilled in keeping this one command: “Love your neighbour as yourself.” </a:t>
            </a:r>
            <a:r>
              <a:rPr lang="en-GB" sz="3600" b="1" i="1" baseline="30000" dirty="0">
                <a:solidFill>
                  <a:srgbClr val="FF0000"/>
                </a:solidFill>
              </a:rPr>
              <a:t>15 </a:t>
            </a:r>
            <a:r>
              <a:rPr lang="en-GB" sz="3600" b="1" i="1" dirty="0">
                <a:solidFill>
                  <a:srgbClr val="FF0000"/>
                </a:solidFill>
              </a:rPr>
              <a:t>If you bite and devour each other, watch out or you will be destroyed by each other.   (Galatians 5:13-15)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B7B67D-571C-F728-C4B6-A301C6B91986}"/>
              </a:ext>
            </a:extLst>
          </p:cNvPr>
          <p:cNvSpPr txBox="1"/>
          <p:nvPr/>
        </p:nvSpPr>
        <p:spPr>
          <a:xfrm>
            <a:off x="6438288" y="1239109"/>
            <a:ext cx="46810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i="1" dirty="0"/>
              <a:t>The fruit – HIM in me</a:t>
            </a:r>
          </a:p>
        </p:txBody>
      </p:sp>
    </p:spTree>
    <p:extLst>
      <p:ext uri="{BB962C8B-B14F-4D97-AF65-F5344CB8AC3E}">
        <p14:creationId xmlns:p14="http://schemas.microsoft.com/office/powerpoint/2010/main" val="3275772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8AC57-341A-6F1C-35C6-48C3325DC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63F316B-380B-8FF1-96C3-D8BDEC746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10733"/>
            <a:ext cx="5614737" cy="26940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18C70E-3A33-0E8A-CC3F-258810EEC55A}"/>
              </a:ext>
            </a:extLst>
          </p:cNvPr>
          <p:cNvSpPr txBox="1"/>
          <p:nvPr/>
        </p:nvSpPr>
        <p:spPr>
          <a:xfrm>
            <a:off x="545433" y="3003707"/>
            <a:ext cx="113417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>
                <a:solidFill>
                  <a:srgbClr val="FF0000"/>
                </a:solidFill>
              </a:rPr>
              <a:t>Love is patient, love is kind. It does not envy, it does not boast, it is not proud. </a:t>
            </a:r>
            <a:r>
              <a:rPr lang="en-GB" sz="3200" b="1" i="1" baseline="30000" dirty="0">
                <a:solidFill>
                  <a:srgbClr val="FF0000"/>
                </a:solidFill>
              </a:rPr>
              <a:t>5 </a:t>
            </a:r>
            <a:r>
              <a:rPr lang="en-GB" sz="3200" b="1" i="1" dirty="0">
                <a:solidFill>
                  <a:srgbClr val="FF0000"/>
                </a:solidFill>
              </a:rPr>
              <a:t>It does not dishonour others, it is not self-seeking, it is not easily angered, it keeps no record of wrongs. </a:t>
            </a:r>
            <a:r>
              <a:rPr lang="en-GB" sz="3200" b="1" i="1" baseline="30000" dirty="0">
                <a:solidFill>
                  <a:srgbClr val="FF0000"/>
                </a:solidFill>
              </a:rPr>
              <a:t>6 </a:t>
            </a:r>
            <a:r>
              <a:rPr lang="en-GB" sz="3200" b="1" i="1" dirty="0">
                <a:solidFill>
                  <a:srgbClr val="FF0000"/>
                </a:solidFill>
              </a:rPr>
              <a:t>Love does not delight in evil but rejoices with the truth. </a:t>
            </a:r>
            <a:r>
              <a:rPr lang="en-GB" sz="3200" b="1" i="1" baseline="30000" dirty="0">
                <a:solidFill>
                  <a:srgbClr val="FF0000"/>
                </a:solidFill>
              </a:rPr>
              <a:t>7 </a:t>
            </a:r>
            <a:r>
              <a:rPr lang="en-GB" sz="3200" b="1" i="1" dirty="0">
                <a:solidFill>
                  <a:srgbClr val="FF0000"/>
                </a:solidFill>
              </a:rPr>
              <a:t>It always protects, always trusts, always hopes, always perseveres. </a:t>
            </a:r>
            <a:r>
              <a:rPr lang="en-GB" sz="3200" b="1" i="1" baseline="30000" dirty="0">
                <a:solidFill>
                  <a:srgbClr val="FF0000"/>
                </a:solidFill>
              </a:rPr>
              <a:t>8 </a:t>
            </a:r>
            <a:r>
              <a:rPr lang="en-GB" sz="3200" b="1" i="1" dirty="0">
                <a:solidFill>
                  <a:srgbClr val="FF0000"/>
                </a:solidFill>
              </a:rPr>
              <a:t>Love never fails…. And now these three remain: faith, hope and love. But the greatest of these is love.  (1 Cor. 13:4-8,13)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7F74B3-74C3-BD11-DE6A-8436CA791B48}"/>
              </a:ext>
            </a:extLst>
          </p:cNvPr>
          <p:cNvSpPr txBox="1"/>
          <p:nvPr/>
        </p:nvSpPr>
        <p:spPr>
          <a:xfrm>
            <a:off x="6438288" y="1239109"/>
            <a:ext cx="46810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i="1" dirty="0"/>
              <a:t>The fruit – HIM in me</a:t>
            </a:r>
          </a:p>
        </p:txBody>
      </p:sp>
    </p:spTree>
    <p:extLst>
      <p:ext uri="{BB962C8B-B14F-4D97-AF65-F5344CB8AC3E}">
        <p14:creationId xmlns:p14="http://schemas.microsoft.com/office/powerpoint/2010/main" val="1012865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62E48-CF8C-40B3-9FE5-81C22F618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BF16BE1-0594-C3AE-4975-0902ED168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10733"/>
            <a:ext cx="5614737" cy="26940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0D6981-41BB-2690-0D47-FA8FA985FABD}"/>
              </a:ext>
            </a:extLst>
          </p:cNvPr>
          <p:cNvSpPr txBox="1"/>
          <p:nvPr/>
        </p:nvSpPr>
        <p:spPr>
          <a:xfrm>
            <a:off x="545433" y="3003707"/>
            <a:ext cx="113417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i="1" dirty="0">
                <a:solidFill>
                  <a:srgbClr val="FF0000"/>
                </a:solidFill>
              </a:rPr>
              <a:t>As a prisoner for the Lord, then, I urge you to live a life worthy of the calling you have received. </a:t>
            </a:r>
            <a:r>
              <a:rPr lang="en-GB" sz="4000" b="1" i="1" baseline="30000" dirty="0">
                <a:solidFill>
                  <a:srgbClr val="FF0000"/>
                </a:solidFill>
              </a:rPr>
              <a:t>2 </a:t>
            </a:r>
            <a:r>
              <a:rPr lang="en-GB" sz="4000" b="1" i="1" dirty="0">
                <a:solidFill>
                  <a:srgbClr val="FF0000"/>
                </a:solidFill>
              </a:rPr>
              <a:t>Be completely humble and gentle; be patient, bearing with one another in love. </a:t>
            </a:r>
            <a:r>
              <a:rPr lang="en-GB" sz="4000" b="1" i="1" baseline="30000" dirty="0">
                <a:solidFill>
                  <a:srgbClr val="FF0000"/>
                </a:solidFill>
              </a:rPr>
              <a:t>3 </a:t>
            </a:r>
            <a:r>
              <a:rPr lang="en-GB" sz="4000" b="1" i="1" dirty="0">
                <a:solidFill>
                  <a:srgbClr val="FF0000"/>
                </a:solidFill>
              </a:rPr>
              <a:t>Make every effort to keep the unity of the Spirit through the bond of peace.   (Ephesians 3:1-3)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2717FF-2042-C792-BBF9-C97CB18667E5}"/>
              </a:ext>
            </a:extLst>
          </p:cNvPr>
          <p:cNvSpPr txBox="1"/>
          <p:nvPr/>
        </p:nvSpPr>
        <p:spPr>
          <a:xfrm>
            <a:off x="6438288" y="1239109"/>
            <a:ext cx="46810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i="1" dirty="0"/>
              <a:t>The fruit – HIM in me</a:t>
            </a:r>
          </a:p>
        </p:txBody>
      </p:sp>
    </p:spTree>
    <p:extLst>
      <p:ext uri="{BB962C8B-B14F-4D97-AF65-F5344CB8AC3E}">
        <p14:creationId xmlns:p14="http://schemas.microsoft.com/office/powerpoint/2010/main" val="1955738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D55A1-C196-4388-EB10-D3B796185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395F702-F10B-E199-CA95-7658D217D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10733"/>
            <a:ext cx="5614737" cy="26940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CA076B-0C03-A615-0039-949435ED254B}"/>
              </a:ext>
            </a:extLst>
          </p:cNvPr>
          <p:cNvSpPr txBox="1"/>
          <p:nvPr/>
        </p:nvSpPr>
        <p:spPr>
          <a:xfrm>
            <a:off x="850232" y="3679899"/>
            <a:ext cx="113417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4000" b="1" i="1" dirty="0"/>
              <a:t>It’s ALL about HIM – Thank and praise Him</a:t>
            </a:r>
          </a:p>
          <a:p>
            <a:pPr lvl="0"/>
            <a:r>
              <a:rPr lang="en-GB" sz="4000" b="1" i="1" dirty="0"/>
              <a:t>The importance of the SPIRIT – Welcome Him</a:t>
            </a:r>
          </a:p>
          <a:p>
            <a:pPr lvl="0"/>
            <a:r>
              <a:rPr lang="en-GB" sz="4000" b="1" i="1" dirty="0"/>
              <a:t>The FRUIT – HIM in me – Respond to Him in you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ABA0C6-CF87-4BA2-D934-51B9CEF0931E}"/>
              </a:ext>
            </a:extLst>
          </p:cNvPr>
          <p:cNvSpPr txBox="1"/>
          <p:nvPr/>
        </p:nvSpPr>
        <p:spPr>
          <a:xfrm>
            <a:off x="6438288" y="1239109"/>
            <a:ext cx="31197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i="1" dirty="0"/>
              <a:t>CONCLUSION:</a:t>
            </a:r>
          </a:p>
        </p:txBody>
      </p:sp>
    </p:spTree>
    <p:extLst>
      <p:ext uri="{BB962C8B-B14F-4D97-AF65-F5344CB8AC3E}">
        <p14:creationId xmlns:p14="http://schemas.microsoft.com/office/powerpoint/2010/main" val="954555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1D415-FC6A-F788-EF1B-DC5759C1C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E27C5D1-CA07-9DFE-566F-75193E91F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7" y="57855"/>
            <a:ext cx="9869655" cy="680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334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E2DD-DA0C-FF57-AD9F-55F15E9BE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A764E0-C924-5F65-7383-4BE9323F5083}"/>
              </a:ext>
            </a:extLst>
          </p:cNvPr>
          <p:cNvSpPr txBox="1"/>
          <p:nvPr/>
        </p:nvSpPr>
        <p:spPr>
          <a:xfrm>
            <a:off x="2146393" y="3777530"/>
            <a:ext cx="91632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3600" b="1" i="1" dirty="0"/>
              <a:t>cleanse the thoughts of our hearts </a:t>
            </a:r>
            <a:br>
              <a:rPr lang="en-GB" sz="3600" b="1" i="1" dirty="0"/>
            </a:br>
            <a:r>
              <a:rPr lang="en-GB" sz="3600" b="1" i="1" dirty="0"/>
              <a:t>by the inspiration of your Holy Spirit, </a:t>
            </a:r>
            <a:br>
              <a:rPr lang="en-GB" sz="3600" b="1" i="1" dirty="0"/>
            </a:br>
            <a:r>
              <a:rPr lang="en-GB" sz="3600" b="1" i="1" dirty="0"/>
              <a:t>that we may perfectly love you, </a:t>
            </a:r>
            <a:br>
              <a:rPr lang="en-GB" sz="3600" b="1" i="1" dirty="0"/>
            </a:br>
            <a:r>
              <a:rPr lang="en-GB" sz="3600" b="1" i="1" dirty="0"/>
              <a:t>and worthily magnify your holy name; </a:t>
            </a:r>
            <a:br>
              <a:rPr lang="en-GB" sz="3600" b="1" i="1" dirty="0"/>
            </a:br>
            <a:r>
              <a:rPr lang="en-GB" sz="3600" b="1" i="1" dirty="0"/>
              <a:t>through Christ our Lord. </a:t>
            </a:r>
            <a:r>
              <a:rPr lang="en-GB" sz="3600" b="1" i="1" u="sng" dirty="0"/>
              <a:t>Amen</a:t>
            </a:r>
            <a:r>
              <a:rPr lang="en-GB" sz="3600" b="1" i="1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6A16BF-8270-4BED-BF6D-04FE2083868C}"/>
              </a:ext>
            </a:extLst>
          </p:cNvPr>
          <p:cNvSpPr txBox="1"/>
          <p:nvPr/>
        </p:nvSpPr>
        <p:spPr>
          <a:xfrm>
            <a:off x="5669891" y="274479"/>
            <a:ext cx="60248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i="1" u="sng" dirty="0"/>
              <a:t>Confession</a:t>
            </a:r>
            <a:r>
              <a:rPr lang="en-GB" sz="3600" b="1" i="1" dirty="0"/>
              <a:t>:</a:t>
            </a:r>
          </a:p>
          <a:p>
            <a:pPr lvl="0"/>
            <a:r>
              <a:rPr lang="en-GB" sz="3600" b="1" i="1" dirty="0"/>
              <a:t>Almighty God, </a:t>
            </a:r>
          </a:p>
          <a:p>
            <a:pPr lvl="0"/>
            <a:r>
              <a:rPr lang="en-GB" sz="3600" b="1" i="1" dirty="0"/>
              <a:t>to whom all hearts are open, </a:t>
            </a:r>
          </a:p>
          <a:p>
            <a:pPr lvl="0"/>
            <a:r>
              <a:rPr lang="en-GB" sz="3600" b="1" i="1" dirty="0"/>
              <a:t>all desires known, </a:t>
            </a:r>
          </a:p>
          <a:p>
            <a:pPr lvl="0"/>
            <a:r>
              <a:rPr lang="en-GB" sz="3600" b="1" i="1" dirty="0"/>
              <a:t>and from whom no secrets are hidden:</a:t>
            </a:r>
            <a:br>
              <a:rPr lang="en-GB" sz="3600" b="1" i="1" dirty="0"/>
            </a:br>
            <a:endParaRPr lang="en-GB" sz="3600" b="1" i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2E59B59-4AD2-483C-23E2-736F31428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24" y="274480"/>
            <a:ext cx="5008897" cy="345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818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B7DBC-8AB6-0BA7-A6BE-400A65F2F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F61A38-B672-16A0-7779-3DE952B99185}"/>
              </a:ext>
            </a:extLst>
          </p:cNvPr>
          <p:cNvSpPr txBox="1"/>
          <p:nvPr/>
        </p:nvSpPr>
        <p:spPr>
          <a:xfrm>
            <a:off x="5413218" y="130101"/>
            <a:ext cx="677878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Loving God, we praise and thank you for your love shown to us in Jesus Christ. </a:t>
            </a:r>
          </a:p>
          <a:p>
            <a:endParaRPr lang="en-GB" sz="3600" dirty="0"/>
          </a:p>
          <a:p>
            <a:r>
              <a:rPr lang="en-GB" sz="3600" dirty="0"/>
              <a:t>We thank you for his life and ministry, announcing the good news of your kingdom and demonstrating its power</a:t>
            </a:r>
          </a:p>
          <a:p>
            <a:r>
              <a:rPr lang="en-GB" sz="3600" dirty="0"/>
              <a:t> </a:t>
            </a:r>
          </a:p>
          <a:p>
            <a:r>
              <a:rPr lang="en-GB" sz="3600" dirty="0"/>
              <a:t>in the lifting of the downtrodden, and the healing of the sick, and the loving of the loveless.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6287EFD-38AB-1E11-1C2D-37A05E9CB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24" y="274480"/>
            <a:ext cx="5008897" cy="345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1400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0EFC1-CF64-AA40-6C7F-BF5100613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789173-EB30-0B39-D317-5C9632683059}"/>
              </a:ext>
            </a:extLst>
          </p:cNvPr>
          <p:cNvSpPr txBox="1"/>
          <p:nvPr/>
        </p:nvSpPr>
        <p:spPr>
          <a:xfrm>
            <a:off x="333124" y="3696758"/>
            <a:ext cx="118588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We give you thanks for this bread and wine, symbols of our world and signs of your transforming love. </a:t>
            </a:r>
            <a:br>
              <a:rPr lang="en-GB" sz="3600" dirty="0"/>
            </a:br>
            <a:r>
              <a:rPr lang="en-GB" sz="3600" dirty="0"/>
              <a:t>Send your Holy Spirit, we pray, that we may be renewed into the likeness of Jesus Christ and formed into his Body. </a:t>
            </a:r>
            <a:br>
              <a:rPr lang="en-GB" sz="3600" dirty="0"/>
            </a:br>
            <a:r>
              <a:rPr lang="en-GB" sz="3600" dirty="0"/>
              <a:t>This we pray in his name and for his sake. </a:t>
            </a:r>
            <a:r>
              <a:rPr lang="en-GB" sz="3600" b="1" dirty="0"/>
              <a:t>Amen</a:t>
            </a:r>
            <a:r>
              <a:rPr lang="en-GB" sz="3600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5DEF43-90E9-F35F-0B12-91BDB64AE2B6}"/>
              </a:ext>
            </a:extLst>
          </p:cNvPr>
          <p:cNvSpPr txBox="1"/>
          <p:nvPr/>
        </p:nvSpPr>
        <p:spPr>
          <a:xfrm>
            <a:off x="5413218" y="274479"/>
            <a:ext cx="67787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We thank you for his sacrificial death upon the cross for the redemption of the world, and for your raising him to life again, as a foretaste of the glory we shall share.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FFC1CBD-D6F9-5671-8235-CE6D334F6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24" y="274480"/>
            <a:ext cx="5008897" cy="345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51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26D4F-7449-C5FF-D49E-A1C1E702D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78877451-79A3-E2AA-ED36-C69FB5651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786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986</Words>
  <Application>Microsoft Office PowerPoint</Application>
  <PresentationFormat>Widescreen</PresentationFormat>
  <Paragraphs>56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Neil Whitmill</dc:creator>
  <cp:lastModifiedBy>Neil Whitmill</cp:lastModifiedBy>
  <cp:revision>1</cp:revision>
  <dcterms:created xsi:type="dcterms:W3CDTF">2025-10-24T09:24:11Z</dcterms:created>
  <dcterms:modified xsi:type="dcterms:W3CDTF">2025-10-24T09:24:34Z</dcterms:modified>
</cp:coreProperties>
</file>