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5"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270" r:id="rId21"/>
    <p:sldId id="271" r:id="rId22"/>
    <p:sldId id="274" r:id="rId23"/>
    <p:sldId id="28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p:scale>
          <a:sx n="69" d="100"/>
          <a:sy n="69" d="100"/>
        </p:scale>
        <p:origin x="56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B59A7-0B0F-4AA7-B65F-526C70D40629}" type="datetimeFigureOut">
              <a:rPr lang="en-GB" smtClean="0"/>
              <a:t>24/01/2026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B4DDD-CDB0-4C64-A8FF-D617BB20C22B}" type="slidenum">
              <a:rPr lang="en-GB" smtClean="0"/>
              <a:t>‹#›</a:t>
            </a:fld>
            <a:endParaRPr lang="en-GB"/>
          </a:p>
        </p:txBody>
      </p:sp>
    </p:spTree>
    <p:extLst>
      <p:ext uri="{BB962C8B-B14F-4D97-AF65-F5344CB8AC3E}">
        <p14:creationId xmlns:p14="http://schemas.microsoft.com/office/powerpoint/2010/main" val="3686343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61009-9D90-8706-6AF2-23EBB8FA6E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A99A49-4910-1574-21B5-DA74ECF764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E53567-1972-6114-D746-8AA21162C951}"/>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5" name="Footer Placeholder 4">
            <a:extLst>
              <a:ext uri="{FF2B5EF4-FFF2-40B4-BE49-F238E27FC236}">
                <a16:creationId xmlns:a16="http://schemas.microsoft.com/office/drawing/2014/main" id="{687725F2-4DEA-AE6E-6658-891816AA93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B21BC7-C324-90FA-90CD-917E362766FE}"/>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217052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A921F-CEB5-30B9-0CA9-6702A6A0D5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E93CBB-E1C1-9336-0E76-96F4C04606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1C043E-048E-4044-69C1-2E2A96FD37F1}"/>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5" name="Footer Placeholder 4">
            <a:extLst>
              <a:ext uri="{FF2B5EF4-FFF2-40B4-BE49-F238E27FC236}">
                <a16:creationId xmlns:a16="http://schemas.microsoft.com/office/drawing/2014/main" id="{C63490E2-87E5-0D97-387C-0B20F1B53E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2CACAD-840B-E9EF-91CC-061973FA9E2A}"/>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3251814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AB10-F5B8-A015-9011-1E8C8F5B53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94B9D6-16FE-EB46-50EC-252CCB9916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C02463-E7A8-0667-2D75-343C25BD3700}"/>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5" name="Footer Placeholder 4">
            <a:extLst>
              <a:ext uri="{FF2B5EF4-FFF2-40B4-BE49-F238E27FC236}">
                <a16:creationId xmlns:a16="http://schemas.microsoft.com/office/drawing/2014/main" id="{56C21298-7B6F-2D10-5E05-BAB0B29846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93C233-B007-946F-5C56-0293F6D333C4}"/>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831513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1EA9-D980-6FAA-A398-0332A17F18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147106-C4B2-748D-63B5-51242133F0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20034A-D8F0-0247-57D1-E44841B54F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E04E85-72F4-DD91-4934-59EBC2DB32AA}"/>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6" name="Footer Placeholder 5">
            <a:extLst>
              <a:ext uri="{FF2B5EF4-FFF2-40B4-BE49-F238E27FC236}">
                <a16:creationId xmlns:a16="http://schemas.microsoft.com/office/drawing/2014/main" id="{ADC2C9F5-849C-9DE0-76C4-76198A3345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A55ED0-FAF8-ED77-A419-501D734C4962}"/>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242296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0DB3-3EF4-5213-FA50-D51EDDF4D8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B7EC89-1BF2-B50A-CECB-76E5C29F40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F07981-B8B3-FA5A-BAAA-3634B9FA6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D41A404-1C39-48EA-0C08-F2972949E0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FB0211-AB7F-A100-1BB1-BD9355FD55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1B27BB2-3D81-D27D-81BF-7D28E3A6706C}"/>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8" name="Footer Placeholder 7">
            <a:extLst>
              <a:ext uri="{FF2B5EF4-FFF2-40B4-BE49-F238E27FC236}">
                <a16:creationId xmlns:a16="http://schemas.microsoft.com/office/drawing/2014/main" id="{DFCDB64F-C596-AF6C-EDEF-DE4AAA5DFB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A190A-7EA9-DE77-2963-F4AC4BD19C7A}"/>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155673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BCBF-9128-BE24-AFA8-99118DBCBF2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01A51D-AD47-FA73-AAF5-5AA276602D10}"/>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4" name="Footer Placeholder 3">
            <a:extLst>
              <a:ext uri="{FF2B5EF4-FFF2-40B4-BE49-F238E27FC236}">
                <a16:creationId xmlns:a16="http://schemas.microsoft.com/office/drawing/2014/main" id="{91762E02-BF16-8401-2949-E22A9EA622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4AB9FDB-9F83-958E-2BFB-000E8A201C08}"/>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1038107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EF6993-1FE0-A4C1-B4DC-976ACB64E517}"/>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3" name="Footer Placeholder 2">
            <a:extLst>
              <a:ext uri="{FF2B5EF4-FFF2-40B4-BE49-F238E27FC236}">
                <a16:creationId xmlns:a16="http://schemas.microsoft.com/office/drawing/2014/main" id="{5C76E873-C9B2-8CCB-8384-FAC980A84B1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CD0E567-6487-F5A6-0C8A-E29AD5F66E79}"/>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277572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F47C7-C925-3030-E8E6-CDCB25E6BB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8AFEDC-E030-4757-0A0D-E2840AA83C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D835E99-993D-3E0B-330D-8CFB374B32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1B26AD-06E7-EF7C-7AC8-B1AFC2163FD8}"/>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6" name="Footer Placeholder 5">
            <a:extLst>
              <a:ext uri="{FF2B5EF4-FFF2-40B4-BE49-F238E27FC236}">
                <a16:creationId xmlns:a16="http://schemas.microsoft.com/office/drawing/2014/main" id="{678114C4-AA30-92BE-AA5A-7F09A54863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FEB76B-65A0-3298-9903-F5F5DBBA99AB}"/>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327020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3F5EE-9650-B815-6865-783E028E1A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6D8816-088D-0047-2EB2-6387D23742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3176EFD-B67A-3BE9-FA82-35F1C4D36D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B234EC-6EE5-7CF8-BAF7-DB78AB2F3F7D}"/>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6" name="Footer Placeholder 5">
            <a:extLst>
              <a:ext uri="{FF2B5EF4-FFF2-40B4-BE49-F238E27FC236}">
                <a16:creationId xmlns:a16="http://schemas.microsoft.com/office/drawing/2014/main" id="{5F8A721E-8E23-C54D-6425-CE6D990231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A2DF22-17AB-9CF0-A5FA-5F6F84F490AD}"/>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3448737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B3899-926E-2616-D205-0A9A1F9157E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C661FB-3A62-8C7D-CB75-295C0064C4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0B2135-B350-B3DF-F017-2999B0742DB2}"/>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5" name="Footer Placeholder 4">
            <a:extLst>
              <a:ext uri="{FF2B5EF4-FFF2-40B4-BE49-F238E27FC236}">
                <a16:creationId xmlns:a16="http://schemas.microsoft.com/office/drawing/2014/main" id="{FEA5C6F1-E7B9-792A-BB4C-639124669C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2190B6-835A-F40E-9394-98C3DAC0D64A}"/>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136613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C96EF5-A986-489D-16A8-EE58A30DB2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33D991-37AB-8543-D533-81EC689AC9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8DFF84-24B2-AA74-32DE-A8F7220F55FC}"/>
              </a:ext>
            </a:extLst>
          </p:cNvPr>
          <p:cNvSpPr>
            <a:spLocks noGrp="1"/>
          </p:cNvSpPr>
          <p:nvPr>
            <p:ph type="dt" sz="half" idx="10"/>
          </p:nvPr>
        </p:nvSpPr>
        <p:spPr/>
        <p:txBody>
          <a:bodyPr/>
          <a:lstStyle/>
          <a:p>
            <a:fld id="{3505C7C2-5F60-48BB-8909-E95AA61B9CE4}" type="datetimeFigureOut">
              <a:rPr lang="en-GB" smtClean="0"/>
              <a:t>24/01/2026</a:t>
            </a:fld>
            <a:endParaRPr lang="en-GB"/>
          </a:p>
        </p:txBody>
      </p:sp>
      <p:sp>
        <p:nvSpPr>
          <p:cNvPr id="5" name="Footer Placeholder 4">
            <a:extLst>
              <a:ext uri="{FF2B5EF4-FFF2-40B4-BE49-F238E27FC236}">
                <a16:creationId xmlns:a16="http://schemas.microsoft.com/office/drawing/2014/main" id="{C43ADDC9-873C-F681-A44C-74F5A84A84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087429-F2A4-6DE9-6F29-A105BF92780D}"/>
              </a:ext>
            </a:extLst>
          </p:cNvPr>
          <p:cNvSpPr>
            <a:spLocks noGrp="1"/>
          </p:cNvSpPr>
          <p:nvPr>
            <p:ph type="sldNum" sz="quarter" idx="12"/>
          </p:nvPr>
        </p:nvSpPr>
        <p:spPr/>
        <p:txBody>
          <a:bodyPr/>
          <a:lstStyle/>
          <a:p>
            <a:fld id="{2B103D38-39A6-47E3-9F74-8A627B50C8FE}" type="slidenum">
              <a:rPr lang="en-GB" smtClean="0"/>
              <a:t>‹#›</a:t>
            </a:fld>
            <a:endParaRPr lang="en-GB"/>
          </a:p>
        </p:txBody>
      </p:sp>
    </p:spTree>
    <p:extLst>
      <p:ext uri="{BB962C8B-B14F-4D97-AF65-F5344CB8AC3E}">
        <p14:creationId xmlns:p14="http://schemas.microsoft.com/office/powerpoint/2010/main" val="428255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FD4B89-3485-85AD-34B7-90E0348DE8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70BBE6-8A52-C52F-14C9-160DC748BC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218584-3D41-F517-1BED-1D2FD14458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5C7C2-5F60-48BB-8909-E95AA61B9CE4}" type="datetimeFigureOut">
              <a:rPr lang="en-GB" smtClean="0"/>
              <a:t>24/01/2026</a:t>
            </a:fld>
            <a:endParaRPr lang="en-GB"/>
          </a:p>
        </p:txBody>
      </p:sp>
      <p:sp>
        <p:nvSpPr>
          <p:cNvPr id="5" name="Footer Placeholder 4">
            <a:extLst>
              <a:ext uri="{FF2B5EF4-FFF2-40B4-BE49-F238E27FC236}">
                <a16:creationId xmlns:a16="http://schemas.microsoft.com/office/drawing/2014/main" id="{40CD8EF5-9823-9785-E7E0-6CEB2B9828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DF5BC68-7A4C-9833-8781-4D5CF54B51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103D38-39A6-47E3-9F74-8A627B50C8FE}" type="slidenum">
              <a:rPr lang="en-GB" smtClean="0"/>
              <a:t>‹#›</a:t>
            </a:fld>
            <a:endParaRPr lang="en-GB"/>
          </a:p>
        </p:txBody>
      </p:sp>
    </p:spTree>
    <p:extLst>
      <p:ext uri="{BB962C8B-B14F-4D97-AF65-F5344CB8AC3E}">
        <p14:creationId xmlns:p14="http://schemas.microsoft.com/office/powerpoint/2010/main" val="1101833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09209-85BF-90CB-D8EB-AD2CEC01BEA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8569AB5-E88E-95CD-FDE2-7FC8E4188CD0}"/>
              </a:ext>
            </a:extLst>
          </p:cNvPr>
          <p:cNvSpPr txBox="1"/>
          <p:nvPr/>
        </p:nvSpPr>
        <p:spPr>
          <a:xfrm>
            <a:off x="749883" y="3652353"/>
            <a:ext cx="10346329" cy="1938992"/>
          </a:xfrm>
          <a:prstGeom prst="rect">
            <a:avLst/>
          </a:prstGeom>
          <a:noFill/>
        </p:spPr>
        <p:txBody>
          <a:bodyPr wrap="square" rtlCol="0">
            <a:spAutoFit/>
          </a:bodyPr>
          <a:lstStyle/>
          <a:p>
            <a:pPr algn="ctr"/>
            <a:r>
              <a:rPr lang="en-GB" sz="6000" b="1" i="1" dirty="0"/>
              <a:t>For God so loved the world, he gave….</a:t>
            </a:r>
          </a:p>
        </p:txBody>
      </p:sp>
      <p:pic>
        <p:nvPicPr>
          <p:cNvPr id="1026" name="Picture 2">
            <a:extLst>
              <a:ext uri="{FF2B5EF4-FFF2-40B4-BE49-F238E27FC236}">
                <a16:creationId xmlns:a16="http://schemas.microsoft.com/office/drawing/2014/main" id="{17F79D5C-4BEF-FEE8-9658-660661CED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1C01D92-3DF5-030D-05F9-29ACAB5D6F4D}"/>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237259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87EF9-5759-B363-590D-9F0BF006692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95515CB-0F1C-9EDA-6F2D-30C38F3A75AB}"/>
              </a:ext>
            </a:extLst>
          </p:cNvPr>
          <p:cNvSpPr txBox="1"/>
          <p:nvPr/>
        </p:nvSpPr>
        <p:spPr>
          <a:xfrm>
            <a:off x="749883" y="3910974"/>
            <a:ext cx="10346329" cy="2308324"/>
          </a:xfrm>
          <a:prstGeom prst="rect">
            <a:avLst/>
          </a:prstGeom>
          <a:noFill/>
        </p:spPr>
        <p:txBody>
          <a:bodyPr wrap="square" rtlCol="0">
            <a:spAutoFit/>
          </a:bodyPr>
          <a:lstStyle/>
          <a:p>
            <a:pPr algn="ctr"/>
            <a:r>
              <a:rPr lang="en-GB" sz="3600" b="1" i="1" dirty="0"/>
              <a:t>Fellowship or community?</a:t>
            </a:r>
          </a:p>
          <a:p>
            <a:pPr algn="ctr"/>
            <a:r>
              <a:rPr lang="en-GB" sz="3600" b="1" i="1" dirty="0"/>
              <a:t>From and about HIM</a:t>
            </a:r>
          </a:p>
          <a:p>
            <a:pPr algn="ctr"/>
            <a:r>
              <a:rPr lang="en-GB" sz="3600" b="1" i="1" dirty="0"/>
              <a:t>To US</a:t>
            </a:r>
          </a:p>
          <a:p>
            <a:pPr algn="ctr"/>
            <a:r>
              <a:rPr lang="en-GB" sz="3600" b="1" i="1" dirty="0"/>
              <a:t>Isaiah 43</a:t>
            </a:r>
            <a:r>
              <a:rPr lang="en-GB" sz="3200" dirty="0"/>
              <a:t> </a:t>
            </a:r>
          </a:p>
        </p:txBody>
      </p:sp>
      <p:pic>
        <p:nvPicPr>
          <p:cNvPr id="1026" name="Picture 2">
            <a:extLst>
              <a:ext uri="{FF2B5EF4-FFF2-40B4-BE49-F238E27FC236}">
                <a16:creationId xmlns:a16="http://schemas.microsoft.com/office/drawing/2014/main" id="{97DD550A-75A4-7235-B7F6-123586F4B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E330FE1-6BC8-9EB5-E2DC-5D91B03B2879}"/>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1735764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6519-D55C-D85F-DD65-9603B26EF3B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491D1D7-2ABF-ADA9-D30D-FD4DD5A19EEB}"/>
              </a:ext>
            </a:extLst>
          </p:cNvPr>
          <p:cNvSpPr txBox="1"/>
          <p:nvPr/>
        </p:nvSpPr>
        <p:spPr>
          <a:xfrm>
            <a:off x="749883" y="3717009"/>
            <a:ext cx="10346329" cy="2308324"/>
          </a:xfrm>
          <a:prstGeom prst="rect">
            <a:avLst/>
          </a:prstGeom>
          <a:noFill/>
        </p:spPr>
        <p:txBody>
          <a:bodyPr wrap="square" rtlCol="0">
            <a:spAutoFit/>
          </a:bodyPr>
          <a:lstStyle/>
          <a:p>
            <a:pPr algn="ctr"/>
            <a:r>
              <a:rPr lang="en-GB" sz="4800" b="1" i="1" dirty="0"/>
              <a:t>You can have community without fellowship, but not fellowship without community</a:t>
            </a:r>
            <a:endParaRPr lang="en-GB" sz="4800" b="1" i="1" dirty="0">
              <a:solidFill>
                <a:srgbClr val="FF0000"/>
              </a:solidFill>
            </a:endParaRPr>
          </a:p>
        </p:txBody>
      </p:sp>
      <p:pic>
        <p:nvPicPr>
          <p:cNvPr id="1026" name="Picture 2">
            <a:extLst>
              <a:ext uri="{FF2B5EF4-FFF2-40B4-BE49-F238E27FC236}">
                <a16:creationId xmlns:a16="http://schemas.microsoft.com/office/drawing/2014/main" id="{0911B533-B2D2-C3D6-EEF6-28E6DC7009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71FA03B-2DA4-0ED5-58CF-AFB6F7604A23}"/>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2019898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22D7-DCD8-8C29-2FA5-376081F67D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795443E-A9E1-E764-6E67-77616751A32D}"/>
              </a:ext>
            </a:extLst>
          </p:cNvPr>
          <p:cNvSpPr txBox="1"/>
          <p:nvPr/>
        </p:nvSpPr>
        <p:spPr>
          <a:xfrm>
            <a:off x="934609" y="3717009"/>
            <a:ext cx="10346329" cy="2862322"/>
          </a:xfrm>
          <a:prstGeom prst="rect">
            <a:avLst/>
          </a:prstGeom>
          <a:noFill/>
        </p:spPr>
        <p:txBody>
          <a:bodyPr wrap="square" rtlCol="0">
            <a:spAutoFit/>
          </a:bodyPr>
          <a:lstStyle/>
          <a:p>
            <a:r>
              <a:rPr lang="en-GB" sz="3600" b="1" dirty="0"/>
              <a:t>What is fellowship?</a:t>
            </a:r>
            <a:r>
              <a:rPr lang="en-GB" sz="3600" dirty="0"/>
              <a:t> - in the New Testament, fellowship comes from the Greek word </a:t>
            </a:r>
            <a:r>
              <a:rPr lang="en-GB" sz="3600" i="1" u="sng" dirty="0"/>
              <a:t>koinonia</a:t>
            </a:r>
            <a:r>
              <a:rPr lang="en-GB" sz="3600" i="1" dirty="0"/>
              <a:t>,</a:t>
            </a:r>
            <a:r>
              <a:rPr lang="en-GB" sz="3600" dirty="0"/>
              <a:t> and means a real, deeper and more intimate grouping of people, than just associating with and enjoying the company of other Christians. </a:t>
            </a:r>
          </a:p>
        </p:txBody>
      </p:sp>
      <p:pic>
        <p:nvPicPr>
          <p:cNvPr id="1026" name="Picture 2">
            <a:extLst>
              <a:ext uri="{FF2B5EF4-FFF2-40B4-BE49-F238E27FC236}">
                <a16:creationId xmlns:a16="http://schemas.microsoft.com/office/drawing/2014/main" id="{DDF69AD5-2AAD-D178-6595-56C617877A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A907821-0A39-12C6-7519-1BB301F8A8CF}"/>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1614123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53723-13F5-6472-2F9A-5D631FA380A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0FE783-2898-6113-BE1A-BC77ABB44B32}"/>
              </a:ext>
            </a:extLst>
          </p:cNvPr>
          <p:cNvSpPr txBox="1"/>
          <p:nvPr/>
        </p:nvSpPr>
        <p:spPr>
          <a:xfrm>
            <a:off x="970756" y="3429000"/>
            <a:ext cx="10346329" cy="3416320"/>
          </a:xfrm>
          <a:prstGeom prst="rect">
            <a:avLst/>
          </a:prstGeom>
          <a:noFill/>
        </p:spPr>
        <p:txBody>
          <a:bodyPr wrap="square" rtlCol="0">
            <a:spAutoFit/>
          </a:bodyPr>
          <a:lstStyle/>
          <a:p>
            <a:r>
              <a:rPr lang="en-GB" sz="3600" dirty="0">
                <a:solidFill>
                  <a:srgbClr val="FF0000"/>
                </a:solidFill>
              </a:rPr>
              <a:t>Genesis 1:26-27, - Then God said, “Let us make mankind in our image, in our likeness, so that they may rule over…” So God created mankind in his own image, in the image of God he created them; male and female he created them.</a:t>
            </a:r>
            <a:br>
              <a:rPr lang="en-GB" sz="3600" dirty="0">
                <a:solidFill>
                  <a:srgbClr val="FF0000"/>
                </a:solidFill>
              </a:rPr>
            </a:br>
            <a:endParaRPr lang="en-GB" sz="3600" dirty="0">
              <a:solidFill>
                <a:srgbClr val="FF0000"/>
              </a:solidFill>
            </a:endParaRPr>
          </a:p>
        </p:txBody>
      </p:sp>
      <p:pic>
        <p:nvPicPr>
          <p:cNvPr id="1026" name="Picture 2">
            <a:extLst>
              <a:ext uri="{FF2B5EF4-FFF2-40B4-BE49-F238E27FC236}">
                <a16:creationId xmlns:a16="http://schemas.microsoft.com/office/drawing/2014/main" id="{985AC16D-FFD5-0CBC-2219-E0A701BF0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A43AAF1-8C66-6B6F-B862-CC3EC08F99E3}"/>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4150592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EFD1-0B20-185D-2748-E13325204FF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EAA96C3-AD34-F60D-72A4-752F2FDD251F}"/>
              </a:ext>
            </a:extLst>
          </p:cNvPr>
          <p:cNvSpPr txBox="1"/>
          <p:nvPr/>
        </p:nvSpPr>
        <p:spPr>
          <a:xfrm>
            <a:off x="878321" y="3727681"/>
            <a:ext cx="10509246" cy="2862322"/>
          </a:xfrm>
          <a:prstGeom prst="rect">
            <a:avLst/>
          </a:prstGeom>
          <a:noFill/>
        </p:spPr>
        <p:txBody>
          <a:bodyPr wrap="square" rtlCol="0">
            <a:spAutoFit/>
          </a:bodyPr>
          <a:lstStyle/>
          <a:p>
            <a:r>
              <a:rPr lang="en-GB" sz="3600" dirty="0"/>
              <a:t>We are meant to live in fellowship as God himself does. </a:t>
            </a:r>
          </a:p>
          <a:p>
            <a:endParaRPr lang="en-GB" sz="3600" dirty="0"/>
          </a:p>
          <a:p>
            <a:r>
              <a:rPr lang="en-GB" sz="3600" i="1" dirty="0">
                <a:solidFill>
                  <a:srgbClr val="FF0000"/>
                </a:solidFill>
              </a:rPr>
              <a:t>Genesis 2:18;</a:t>
            </a:r>
          </a:p>
          <a:p>
            <a:r>
              <a:rPr lang="en-GB" sz="3600" i="1" dirty="0">
                <a:solidFill>
                  <a:srgbClr val="FF0000"/>
                </a:solidFill>
              </a:rPr>
              <a:t>The Lord God said, “It is not good for the man to be alone. I will make a helper suitable for him.”</a:t>
            </a:r>
          </a:p>
        </p:txBody>
      </p:sp>
      <p:pic>
        <p:nvPicPr>
          <p:cNvPr id="1026" name="Picture 2">
            <a:extLst>
              <a:ext uri="{FF2B5EF4-FFF2-40B4-BE49-F238E27FC236}">
                <a16:creationId xmlns:a16="http://schemas.microsoft.com/office/drawing/2014/main" id="{05E121D8-3A61-E6D8-C8A9-800A0B1C5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DCAD6FA-48A2-6D65-3A0C-CA37ABF4A437}"/>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230601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40093-0250-8957-1093-67F3C50392B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D460F1D-CBE6-C2D5-97A6-C8DD48515D01}"/>
              </a:ext>
            </a:extLst>
          </p:cNvPr>
          <p:cNvSpPr txBox="1"/>
          <p:nvPr/>
        </p:nvSpPr>
        <p:spPr>
          <a:xfrm>
            <a:off x="933737" y="3727681"/>
            <a:ext cx="10509246" cy="2862322"/>
          </a:xfrm>
          <a:prstGeom prst="rect">
            <a:avLst/>
          </a:prstGeom>
          <a:noFill/>
        </p:spPr>
        <p:txBody>
          <a:bodyPr wrap="square" rtlCol="0">
            <a:spAutoFit/>
          </a:bodyPr>
          <a:lstStyle/>
          <a:p>
            <a:r>
              <a:rPr lang="en-GB" sz="3600" dirty="0"/>
              <a:t>David Guzik: ‘For the first time, God saw something that was </a:t>
            </a:r>
            <a:r>
              <a:rPr lang="en-GB" sz="3600" b="1" dirty="0"/>
              <a:t>not good</a:t>
            </a:r>
            <a:r>
              <a:rPr lang="en-GB" sz="3600" dirty="0"/>
              <a:t> – the aloneness of humanity. God never intended for humanity to be alone... This is why he created a partner to suit him. A comparable, an equal helper to complete humanity.’</a:t>
            </a:r>
          </a:p>
        </p:txBody>
      </p:sp>
      <p:pic>
        <p:nvPicPr>
          <p:cNvPr id="1026" name="Picture 2">
            <a:extLst>
              <a:ext uri="{FF2B5EF4-FFF2-40B4-BE49-F238E27FC236}">
                <a16:creationId xmlns:a16="http://schemas.microsoft.com/office/drawing/2014/main" id="{BF274EC1-0F93-C6E4-3365-0952F5BD8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FB07C5C-4017-C230-CC17-8DC24AA509B1}"/>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204850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ED1F-731F-5C49-3ED1-E318C97E500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509A212-9EE3-3F64-689F-6142D973DD4D}"/>
              </a:ext>
            </a:extLst>
          </p:cNvPr>
          <p:cNvSpPr txBox="1"/>
          <p:nvPr/>
        </p:nvSpPr>
        <p:spPr>
          <a:xfrm>
            <a:off x="933737" y="3727681"/>
            <a:ext cx="10509246" cy="2862322"/>
          </a:xfrm>
          <a:prstGeom prst="rect">
            <a:avLst/>
          </a:prstGeom>
          <a:noFill/>
        </p:spPr>
        <p:txBody>
          <a:bodyPr wrap="square" rtlCol="0">
            <a:spAutoFit/>
          </a:bodyPr>
          <a:lstStyle/>
          <a:p>
            <a:r>
              <a:rPr lang="en-GB" sz="3600" i="1" dirty="0">
                <a:solidFill>
                  <a:srgbClr val="FF0000"/>
                </a:solidFill>
              </a:rPr>
              <a:t>‘Therefore, there is now no condemnation for those who are in Christ Jesus, </a:t>
            </a:r>
            <a:r>
              <a:rPr lang="en-GB" sz="3600" b="1" i="1" baseline="30000" dirty="0">
                <a:solidFill>
                  <a:srgbClr val="FF0000"/>
                </a:solidFill>
              </a:rPr>
              <a:t>2 </a:t>
            </a:r>
            <a:r>
              <a:rPr lang="en-GB" sz="3600" i="1" dirty="0">
                <a:solidFill>
                  <a:srgbClr val="FF0000"/>
                </a:solidFill>
              </a:rPr>
              <a:t>because through Christ Jesus the law of the Spirit who gives life has set you free from the law of sin and death.’</a:t>
            </a:r>
          </a:p>
          <a:p>
            <a:r>
              <a:rPr lang="en-GB" sz="3600" dirty="0"/>
              <a:t>So at the centre of our fellowship is HIM</a:t>
            </a:r>
          </a:p>
        </p:txBody>
      </p:sp>
      <p:pic>
        <p:nvPicPr>
          <p:cNvPr id="1026" name="Picture 2">
            <a:extLst>
              <a:ext uri="{FF2B5EF4-FFF2-40B4-BE49-F238E27FC236}">
                <a16:creationId xmlns:a16="http://schemas.microsoft.com/office/drawing/2014/main" id="{68D06BA9-8C8F-EE6D-4975-15DAC1E1A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1940FEB-5F83-9B02-A000-6B81213F95A7}"/>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1457840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F68AD-B777-0AFD-89B8-B3CA3E02912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1E67771-2EC4-E835-DE5F-40DD80C511FA}"/>
              </a:ext>
            </a:extLst>
          </p:cNvPr>
          <p:cNvSpPr txBox="1"/>
          <p:nvPr/>
        </p:nvSpPr>
        <p:spPr>
          <a:xfrm>
            <a:off x="646545" y="3374426"/>
            <a:ext cx="11360727" cy="3231654"/>
          </a:xfrm>
          <a:prstGeom prst="rect">
            <a:avLst/>
          </a:prstGeom>
          <a:noFill/>
        </p:spPr>
        <p:txBody>
          <a:bodyPr wrap="square" rtlCol="0">
            <a:spAutoFit/>
          </a:bodyPr>
          <a:lstStyle/>
          <a:p>
            <a:r>
              <a:rPr lang="en-GB" sz="3400" dirty="0">
                <a:solidFill>
                  <a:srgbClr val="FF0000"/>
                </a:solidFill>
              </a:rPr>
              <a:t>Matthew 28:18-20 ‘Then Jesus… said, ‘All authority in heaven and on earth has been given to me. </a:t>
            </a:r>
            <a:r>
              <a:rPr lang="en-GB" sz="3400" b="1" baseline="30000" dirty="0">
                <a:solidFill>
                  <a:srgbClr val="FF0000"/>
                </a:solidFill>
              </a:rPr>
              <a:t>19 </a:t>
            </a:r>
            <a:r>
              <a:rPr lang="en-GB" sz="3400" dirty="0">
                <a:solidFill>
                  <a:srgbClr val="FF0000"/>
                </a:solidFill>
              </a:rPr>
              <a:t>Therefore go and make disciples of all nations, baptising them in the name of the Father and of the Son and of the Holy Spirit, </a:t>
            </a:r>
            <a:r>
              <a:rPr lang="en-GB" sz="3400" b="1" baseline="30000" dirty="0">
                <a:solidFill>
                  <a:srgbClr val="FF0000"/>
                </a:solidFill>
              </a:rPr>
              <a:t>20 </a:t>
            </a:r>
            <a:r>
              <a:rPr lang="en-GB" sz="3400" dirty="0">
                <a:solidFill>
                  <a:srgbClr val="FF0000"/>
                </a:solidFill>
              </a:rPr>
              <a:t>and teaching them to obey everything I have commanded you. And surely, I am with you always, to the very end of the age.’</a:t>
            </a:r>
          </a:p>
        </p:txBody>
      </p:sp>
      <p:pic>
        <p:nvPicPr>
          <p:cNvPr id="1026" name="Picture 2">
            <a:extLst>
              <a:ext uri="{FF2B5EF4-FFF2-40B4-BE49-F238E27FC236}">
                <a16:creationId xmlns:a16="http://schemas.microsoft.com/office/drawing/2014/main" id="{D14F34AB-803A-C697-AB1A-6C6F9582E0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E0F6DF6-BEE4-8F50-9F46-63D28CA10550}"/>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362098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419AD-14EB-17A1-65F5-CD1F18B1726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1E2BAE-1273-B1F3-686B-666BDEDA3650}"/>
              </a:ext>
            </a:extLst>
          </p:cNvPr>
          <p:cNvSpPr txBox="1"/>
          <p:nvPr/>
        </p:nvSpPr>
        <p:spPr>
          <a:xfrm>
            <a:off x="970756" y="4053639"/>
            <a:ext cx="10509246" cy="1200329"/>
          </a:xfrm>
          <a:prstGeom prst="rect">
            <a:avLst/>
          </a:prstGeom>
          <a:noFill/>
        </p:spPr>
        <p:txBody>
          <a:bodyPr wrap="square" rtlCol="0">
            <a:spAutoFit/>
          </a:bodyPr>
          <a:lstStyle/>
          <a:p>
            <a:r>
              <a:rPr lang="en-GB" sz="3600" dirty="0"/>
              <a:t>‘I know all this’, BUT… ‘go into all the world…’</a:t>
            </a:r>
          </a:p>
          <a:p>
            <a:r>
              <a:rPr lang="en-GB" sz="3600" dirty="0"/>
              <a:t> are we seriously expecting something to happen?</a:t>
            </a:r>
          </a:p>
        </p:txBody>
      </p:sp>
      <p:pic>
        <p:nvPicPr>
          <p:cNvPr id="1026" name="Picture 2">
            <a:extLst>
              <a:ext uri="{FF2B5EF4-FFF2-40B4-BE49-F238E27FC236}">
                <a16:creationId xmlns:a16="http://schemas.microsoft.com/office/drawing/2014/main" id="{F9C53264-47F0-D990-1105-B94506FB54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0F5ED69-4354-F09B-6D0F-D86250F102B1}"/>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652065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95BDF-7B8B-4C12-0AB3-DAA8EECC2EF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92C4946-7002-7BB4-4616-80C44A9F2A47}"/>
              </a:ext>
            </a:extLst>
          </p:cNvPr>
          <p:cNvSpPr txBox="1"/>
          <p:nvPr/>
        </p:nvSpPr>
        <p:spPr>
          <a:xfrm>
            <a:off x="970756" y="4053639"/>
            <a:ext cx="10509246" cy="1754326"/>
          </a:xfrm>
          <a:prstGeom prst="rect">
            <a:avLst/>
          </a:prstGeom>
          <a:noFill/>
        </p:spPr>
        <p:txBody>
          <a:bodyPr wrap="square" rtlCol="0">
            <a:spAutoFit/>
          </a:bodyPr>
          <a:lstStyle/>
          <a:p>
            <a:r>
              <a:rPr lang="en-GB" sz="3600" dirty="0"/>
              <a:t>In the Independent on April 20, 2025,  Helen Coffey recorded that ‘a new report suggests that the number of young churchgoers has </a:t>
            </a:r>
            <a:r>
              <a:rPr lang="en-GB" sz="3600" b="1" i="1" dirty="0"/>
              <a:t>quadrupled</a:t>
            </a:r>
            <a:r>
              <a:rPr lang="en-GB" sz="3600" dirty="0"/>
              <a:t>.’!!!!!</a:t>
            </a:r>
          </a:p>
        </p:txBody>
      </p:sp>
      <p:pic>
        <p:nvPicPr>
          <p:cNvPr id="1026" name="Picture 2">
            <a:extLst>
              <a:ext uri="{FF2B5EF4-FFF2-40B4-BE49-F238E27FC236}">
                <a16:creationId xmlns:a16="http://schemas.microsoft.com/office/drawing/2014/main" id="{A35845BE-3705-B164-981E-815D904BB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3E4311A-3999-0C9B-FBB4-95063F23FC44}"/>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568931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C72B3-ECE7-4045-CFEA-1FCD56EA3E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1E0CD7F-E744-57A7-3CC6-16177617621E}"/>
              </a:ext>
            </a:extLst>
          </p:cNvPr>
          <p:cNvSpPr txBox="1"/>
          <p:nvPr/>
        </p:nvSpPr>
        <p:spPr>
          <a:xfrm>
            <a:off x="970756" y="3868912"/>
            <a:ext cx="10509246" cy="2308324"/>
          </a:xfrm>
          <a:prstGeom prst="rect">
            <a:avLst/>
          </a:prstGeom>
          <a:noFill/>
        </p:spPr>
        <p:txBody>
          <a:bodyPr wrap="square" rtlCol="0">
            <a:spAutoFit/>
          </a:bodyPr>
          <a:lstStyle/>
          <a:p>
            <a:r>
              <a:rPr lang="en-GB" sz="3600" dirty="0"/>
              <a:t>In the USA, Pentecost 2025: This one-day initiative saw at least </a:t>
            </a:r>
            <a:r>
              <a:rPr lang="en-GB" sz="3600" b="1" i="1" dirty="0"/>
              <a:t>26,657</a:t>
            </a:r>
            <a:r>
              <a:rPr lang="en-GB" sz="3600" dirty="0"/>
              <a:t> individuals baptised and </a:t>
            </a:r>
            <a:r>
              <a:rPr lang="en-GB" sz="3600" b="1" i="1" dirty="0"/>
              <a:t>6,445</a:t>
            </a:r>
            <a:r>
              <a:rPr lang="en-GB" sz="3600" dirty="0"/>
              <a:t> salvations recorded across 1,080 baptism events hosted by 650 churches in all 50 states</a:t>
            </a:r>
          </a:p>
        </p:txBody>
      </p:sp>
      <p:pic>
        <p:nvPicPr>
          <p:cNvPr id="1026" name="Picture 2">
            <a:extLst>
              <a:ext uri="{FF2B5EF4-FFF2-40B4-BE49-F238E27FC236}">
                <a16:creationId xmlns:a16="http://schemas.microsoft.com/office/drawing/2014/main" id="{E1CEE554-69B2-ECCB-A5CC-ED9474C2E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1AA0B78-CD7B-109C-F04A-CE6C77EE83B4}"/>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8081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45F8E-1956-0FF6-4F5D-ECA68B1BDDF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E95B4CF-3735-9AC7-4ED6-D03D4FA55C1F}"/>
              </a:ext>
            </a:extLst>
          </p:cNvPr>
          <p:cNvSpPr txBox="1"/>
          <p:nvPr/>
        </p:nvSpPr>
        <p:spPr>
          <a:xfrm>
            <a:off x="970756" y="3353180"/>
            <a:ext cx="10509246" cy="2862322"/>
          </a:xfrm>
          <a:prstGeom prst="rect">
            <a:avLst/>
          </a:prstGeom>
          <a:noFill/>
        </p:spPr>
        <p:txBody>
          <a:bodyPr wrap="square" rtlCol="0">
            <a:spAutoFit/>
          </a:bodyPr>
          <a:lstStyle/>
          <a:p>
            <a:r>
              <a:rPr lang="en-GB" sz="3600" b="1" i="1" dirty="0"/>
              <a:t>What about US? What about here? What about now?</a:t>
            </a:r>
          </a:p>
          <a:p>
            <a:r>
              <a:rPr lang="en-GB" sz="3600" dirty="0"/>
              <a:t>	Do you believe it?</a:t>
            </a:r>
          </a:p>
          <a:p>
            <a:pPr lvl="0"/>
            <a:r>
              <a:rPr lang="en-GB" sz="3600" dirty="0"/>
              <a:t>		Will you participate in it?</a:t>
            </a:r>
          </a:p>
          <a:p>
            <a:pPr lvl="0"/>
            <a:r>
              <a:rPr lang="en-GB" sz="3600" dirty="0"/>
              <a:t>			Are you preparing for it?</a:t>
            </a:r>
          </a:p>
          <a:p>
            <a:r>
              <a:rPr lang="en-GB" sz="3600" dirty="0"/>
              <a:t>				Are you seeking it?</a:t>
            </a:r>
          </a:p>
        </p:txBody>
      </p:sp>
      <p:pic>
        <p:nvPicPr>
          <p:cNvPr id="1026" name="Picture 2">
            <a:extLst>
              <a:ext uri="{FF2B5EF4-FFF2-40B4-BE49-F238E27FC236}">
                <a16:creationId xmlns:a16="http://schemas.microsoft.com/office/drawing/2014/main" id="{1364B9FF-0415-E773-03CB-70BC742DD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9BD7EDD-4C65-AF07-BDE0-741CB395A0EC}"/>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088730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B9524-C86A-E81C-3DDE-165522CA4F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ADB977C-686B-08DA-8AE5-F241829EF096}"/>
              </a:ext>
            </a:extLst>
          </p:cNvPr>
          <p:cNvSpPr txBox="1"/>
          <p:nvPr/>
        </p:nvSpPr>
        <p:spPr>
          <a:xfrm>
            <a:off x="3039701" y="3879653"/>
            <a:ext cx="5522408" cy="1200329"/>
          </a:xfrm>
          <a:prstGeom prst="rect">
            <a:avLst/>
          </a:prstGeom>
          <a:noFill/>
        </p:spPr>
        <p:txBody>
          <a:bodyPr wrap="square" rtlCol="0">
            <a:spAutoFit/>
          </a:bodyPr>
          <a:lstStyle/>
          <a:p>
            <a:r>
              <a:rPr lang="en-GB" sz="3600" dirty="0"/>
              <a:t>Encouragement from Isaiah</a:t>
            </a:r>
            <a:br>
              <a:rPr lang="en-GB" sz="3600" dirty="0"/>
            </a:br>
            <a:r>
              <a:rPr lang="en-GB" sz="3600" dirty="0"/>
              <a:t> 43:1-3a, 18-19, 44:1b-3a</a:t>
            </a:r>
          </a:p>
        </p:txBody>
      </p:sp>
      <p:pic>
        <p:nvPicPr>
          <p:cNvPr id="1026" name="Picture 2">
            <a:extLst>
              <a:ext uri="{FF2B5EF4-FFF2-40B4-BE49-F238E27FC236}">
                <a16:creationId xmlns:a16="http://schemas.microsoft.com/office/drawing/2014/main" id="{7C6989AB-C3A8-9DBC-2208-13898BA7CF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4C5B099-9B08-8530-35A1-DAC0161A0499}"/>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1744163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1863E-DAFE-F467-B967-40D03682F7C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C3A779-096A-97A8-C2CC-087E7449466D}"/>
              </a:ext>
            </a:extLst>
          </p:cNvPr>
          <p:cNvSpPr txBox="1"/>
          <p:nvPr/>
        </p:nvSpPr>
        <p:spPr>
          <a:xfrm>
            <a:off x="970756" y="3553779"/>
            <a:ext cx="10509246" cy="2862322"/>
          </a:xfrm>
          <a:prstGeom prst="rect">
            <a:avLst/>
          </a:prstGeom>
          <a:noFill/>
        </p:spPr>
        <p:txBody>
          <a:bodyPr wrap="square" rtlCol="0">
            <a:spAutoFit/>
          </a:bodyPr>
          <a:lstStyle/>
          <a:p>
            <a:r>
              <a:rPr lang="en-GB" sz="3600" i="1" dirty="0">
                <a:solidFill>
                  <a:srgbClr val="FF0000"/>
                </a:solidFill>
              </a:rPr>
              <a:t>But now, this is what the Lord says he who created you, Jacob, he who formed you, Israel: “Do not fear, for I have redeemed you; I have summoned you by name; you are mine…</a:t>
            </a:r>
            <a:br>
              <a:rPr lang="en-GB" sz="3600" i="1" dirty="0">
                <a:solidFill>
                  <a:srgbClr val="FF0000"/>
                </a:solidFill>
              </a:rPr>
            </a:br>
            <a:endParaRPr lang="en-GB" sz="3600" i="1" dirty="0">
              <a:solidFill>
                <a:srgbClr val="FF0000"/>
              </a:solidFill>
            </a:endParaRPr>
          </a:p>
        </p:txBody>
      </p:sp>
      <p:pic>
        <p:nvPicPr>
          <p:cNvPr id="1026" name="Picture 2">
            <a:extLst>
              <a:ext uri="{FF2B5EF4-FFF2-40B4-BE49-F238E27FC236}">
                <a16:creationId xmlns:a16="http://schemas.microsoft.com/office/drawing/2014/main" id="{CE0B5669-A388-781F-9E1F-FCD233F7E4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2407C91-1829-CAC6-5171-24A546CDC779}"/>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2454367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63DF-4D4C-F9B2-14C9-158134A1815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A74165F-2697-1B60-98C9-B543AF2854E1}"/>
              </a:ext>
            </a:extLst>
          </p:cNvPr>
          <p:cNvSpPr txBox="1"/>
          <p:nvPr/>
        </p:nvSpPr>
        <p:spPr>
          <a:xfrm>
            <a:off x="970756" y="3353180"/>
            <a:ext cx="10509246" cy="3416320"/>
          </a:xfrm>
          <a:prstGeom prst="rect">
            <a:avLst/>
          </a:prstGeom>
          <a:noFill/>
        </p:spPr>
        <p:txBody>
          <a:bodyPr wrap="square" rtlCol="0">
            <a:spAutoFit/>
          </a:bodyPr>
          <a:lstStyle/>
          <a:p>
            <a:r>
              <a:rPr lang="en-GB" sz="3600" i="1" dirty="0">
                <a:solidFill>
                  <a:srgbClr val="FF0000"/>
                </a:solidFill>
              </a:rPr>
              <a:t>When you pass through the waters, I will be with you; and when you pass through the rivers, they will not sweep over you. When you walk through the fire, you will not be burned; the flames will not set you ablaze. For I am the Lord your God, the Holy One of Israel, your Saviour;…</a:t>
            </a:r>
          </a:p>
        </p:txBody>
      </p:sp>
      <p:pic>
        <p:nvPicPr>
          <p:cNvPr id="1026" name="Picture 2">
            <a:extLst>
              <a:ext uri="{FF2B5EF4-FFF2-40B4-BE49-F238E27FC236}">
                <a16:creationId xmlns:a16="http://schemas.microsoft.com/office/drawing/2014/main" id="{D6B3E605-E8CE-AD0F-90C5-A4A869C1E3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372B169-358C-BFD4-D991-A4CA8AB39130}"/>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802924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F808-B790-2CCE-B133-6AE3C612A30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E1764A4-1413-94F5-9802-EDF2401B70C8}"/>
              </a:ext>
            </a:extLst>
          </p:cNvPr>
          <p:cNvSpPr txBox="1"/>
          <p:nvPr/>
        </p:nvSpPr>
        <p:spPr>
          <a:xfrm>
            <a:off x="970756" y="3750343"/>
            <a:ext cx="10509246" cy="2308324"/>
          </a:xfrm>
          <a:prstGeom prst="rect">
            <a:avLst/>
          </a:prstGeom>
          <a:noFill/>
        </p:spPr>
        <p:txBody>
          <a:bodyPr wrap="square" rtlCol="0">
            <a:spAutoFit/>
          </a:bodyPr>
          <a:lstStyle/>
          <a:p>
            <a:r>
              <a:rPr lang="en-GB" sz="3600" i="1" dirty="0">
                <a:solidFill>
                  <a:srgbClr val="FF0000"/>
                </a:solidFill>
              </a:rPr>
              <a:t>“Forget the former things; do not dwell on the past. See, I am doing a new thing! Now it springs up; do you not perceive it? I am making a way in the wilderness and streams in the wasteland….</a:t>
            </a:r>
          </a:p>
        </p:txBody>
      </p:sp>
      <p:pic>
        <p:nvPicPr>
          <p:cNvPr id="1026" name="Picture 2">
            <a:extLst>
              <a:ext uri="{FF2B5EF4-FFF2-40B4-BE49-F238E27FC236}">
                <a16:creationId xmlns:a16="http://schemas.microsoft.com/office/drawing/2014/main" id="{D579961C-8A7E-6809-0441-57FF84015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CC461C0-114A-886D-9A2E-E2316D0623BA}"/>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582355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DF383-3385-0EAB-A5BB-A075651E90D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A3D94F4-BF0C-BC26-C6CB-66E37E49371C}"/>
              </a:ext>
            </a:extLst>
          </p:cNvPr>
          <p:cNvSpPr txBox="1"/>
          <p:nvPr/>
        </p:nvSpPr>
        <p:spPr>
          <a:xfrm>
            <a:off x="970756" y="3353180"/>
            <a:ext cx="10509246" cy="3416320"/>
          </a:xfrm>
          <a:prstGeom prst="rect">
            <a:avLst/>
          </a:prstGeom>
          <a:noFill/>
        </p:spPr>
        <p:txBody>
          <a:bodyPr wrap="square" rtlCol="0">
            <a:spAutoFit/>
          </a:bodyPr>
          <a:lstStyle/>
          <a:p>
            <a:r>
              <a:rPr lang="en-GB" sz="3600" i="1" dirty="0">
                <a:solidFill>
                  <a:srgbClr val="FF0000"/>
                </a:solidFill>
              </a:rPr>
              <a:t>“But now listen, Jacob, my servant, Israel, whom I have chosen. This is what the Lord says— he who made you, who formed you in the womb, and who will help you: Do not be afraid, Jacob, my servant, Jeshurun, whom I have chosen. For I will pour water on the thirsty land, and streams on the dry ground;</a:t>
            </a:r>
          </a:p>
        </p:txBody>
      </p:sp>
      <p:pic>
        <p:nvPicPr>
          <p:cNvPr id="1026" name="Picture 2">
            <a:extLst>
              <a:ext uri="{FF2B5EF4-FFF2-40B4-BE49-F238E27FC236}">
                <a16:creationId xmlns:a16="http://schemas.microsoft.com/office/drawing/2014/main" id="{E87D0274-D6C7-A7B3-2837-6D753924D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48B56F6-8751-6CC6-AB9F-FB05EB7E7136}"/>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367176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C3CFE-09F8-300F-5492-AE280695FE6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BA693DA-F5DD-C204-CF96-56F17C3B9633}"/>
              </a:ext>
            </a:extLst>
          </p:cNvPr>
          <p:cNvSpPr txBox="1"/>
          <p:nvPr/>
        </p:nvSpPr>
        <p:spPr>
          <a:xfrm>
            <a:off x="970756" y="3551383"/>
            <a:ext cx="10509246" cy="2862322"/>
          </a:xfrm>
          <a:prstGeom prst="rect">
            <a:avLst/>
          </a:prstGeom>
          <a:noFill/>
        </p:spPr>
        <p:txBody>
          <a:bodyPr wrap="square" rtlCol="0">
            <a:spAutoFit/>
          </a:bodyPr>
          <a:lstStyle/>
          <a:p>
            <a:r>
              <a:rPr lang="en-GB" sz="3600" i="1" dirty="0">
                <a:solidFill>
                  <a:srgbClr val="FF0000"/>
                </a:solidFill>
              </a:rPr>
              <a:t>Philippians 3:13b-14</a:t>
            </a:r>
            <a:br>
              <a:rPr lang="en-GB" sz="3600" i="1" dirty="0">
                <a:solidFill>
                  <a:srgbClr val="FF0000"/>
                </a:solidFill>
              </a:rPr>
            </a:br>
            <a:r>
              <a:rPr lang="en-GB" sz="3600" i="1" dirty="0">
                <a:solidFill>
                  <a:srgbClr val="FF0000"/>
                </a:solidFill>
              </a:rPr>
              <a:t>‘…one thing I do: Forgetting what is behind and straining toward what is ahead, </a:t>
            </a:r>
            <a:r>
              <a:rPr lang="en-GB" sz="3600" i="1" baseline="30000" dirty="0">
                <a:solidFill>
                  <a:srgbClr val="FF0000"/>
                </a:solidFill>
              </a:rPr>
              <a:t>14 </a:t>
            </a:r>
            <a:r>
              <a:rPr lang="en-GB" sz="3600" i="1" dirty="0">
                <a:solidFill>
                  <a:srgbClr val="FF0000"/>
                </a:solidFill>
              </a:rPr>
              <a:t>I press on toward the goal to win the prize for which God has called me heavenward in Christ Jesus.’</a:t>
            </a:r>
          </a:p>
        </p:txBody>
      </p:sp>
      <p:pic>
        <p:nvPicPr>
          <p:cNvPr id="1026" name="Picture 2">
            <a:extLst>
              <a:ext uri="{FF2B5EF4-FFF2-40B4-BE49-F238E27FC236}">
                <a16:creationId xmlns:a16="http://schemas.microsoft.com/office/drawing/2014/main" id="{5EC48EA2-5119-AC6D-7BE6-05AFBFC5C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67997"/>
            <a:ext cx="6326156" cy="3036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500B9A5-BA85-4D1C-3EF0-8E8888FE1C53}"/>
              </a:ext>
            </a:extLst>
          </p:cNvPr>
          <p:cNvSpPr/>
          <p:nvPr/>
        </p:nvSpPr>
        <p:spPr>
          <a:xfrm>
            <a:off x="7228782" y="219039"/>
            <a:ext cx="3531736" cy="2585323"/>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Fellowship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&amp;</a:t>
            </a:r>
            <a:br>
              <a:rPr lang="en-US" sz="5400" b="1" cap="none" spc="0" dirty="0">
                <a:ln w="6600">
                  <a:solidFill>
                    <a:schemeClr val="accent2"/>
                  </a:solidFill>
                  <a:prstDash val="solid"/>
                </a:ln>
                <a:solidFill>
                  <a:srgbClr val="C00000"/>
                </a:solidFill>
                <a:effectLst>
                  <a:outerShdw dist="38100" dir="2700000" algn="tl" rotWithShape="0">
                    <a:schemeClr val="accent2"/>
                  </a:outerShdw>
                </a:effectLst>
              </a:rPr>
            </a:br>
            <a:r>
              <a:rPr lang="en-US" sz="5400" b="1" cap="none" spc="0" dirty="0">
                <a:ln w="6600">
                  <a:solidFill>
                    <a:schemeClr val="accent2"/>
                  </a:solidFill>
                  <a:prstDash val="solid"/>
                </a:ln>
                <a:solidFill>
                  <a:srgbClr val="C00000"/>
                </a:solidFill>
                <a:effectLst>
                  <a:outerShdw dist="38100" dir="2700000" algn="tl" rotWithShape="0">
                    <a:schemeClr val="accent2"/>
                  </a:outerShdw>
                </a:effectLst>
              </a:rPr>
              <a:t>Community</a:t>
            </a:r>
          </a:p>
        </p:txBody>
      </p:sp>
    </p:spTree>
    <p:extLst>
      <p:ext uri="{BB962C8B-B14F-4D97-AF65-F5344CB8AC3E}">
        <p14:creationId xmlns:p14="http://schemas.microsoft.com/office/powerpoint/2010/main" val="2713740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1D415-FC6A-F788-EF1B-DC5759C1CF8B}"/>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EE27C5D1-CA07-9DFE-566F-75193E91F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187" y="57855"/>
            <a:ext cx="9869655" cy="6800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334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1E2DD-DA0C-FF57-AD9F-55F15E9BE3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6A16BF-8270-4BED-BF6D-04FE2083868C}"/>
              </a:ext>
            </a:extLst>
          </p:cNvPr>
          <p:cNvSpPr txBox="1"/>
          <p:nvPr/>
        </p:nvSpPr>
        <p:spPr>
          <a:xfrm>
            <a:off x="8329963" y="889843"/>
            <a:ext cx="3418691" cy="5078313"/>
          </a:xfrm>
          <a:prstGeom prst="rect">
            <a:avLst/>
          </a:prstGeom>
          <a:noFill/>
        </p:spPr>
        <p:txBody>
          <a:bodyPr wrap="square" rtlCol="0">
            <a:spAutoFit/>
          </a:bodyPr>
          <a:lstStyle/>
          <a:p>
            <a:r>
              <a:rPr lang="en-GB" sz="3600" b="1" i="1" dirty="0"/>
              <a:t>Welcome:</a:t>
            </a:r>
          </a:p>
          <a:p>
            <a:endParaRPr lang="en-GB" sz="3600" b="1" i="1" dirty="0"/>
          </a:p>
          <a:p>
            <a:r>
              <a:rPr lang="en-GB" sz="3600" b="1" i="1" dirty="0"/>
              <a:t>Contrition:</a:t>
            </a:r>
          </a:p>
          <a:p>
            <a:endParaRPr lang="en-GB" sz="3600" b="1" i="1" dirty="0"/>
          </a:p>
          <a:p>
            <a:r>
              <a:rPr lang="en-GB" sz="3600" b="1" i="1" dirty="0"/>
              <a:t>Commission:</a:t>
            </a:r>
          </a:p>
          <a:p>
            <a:endParaRPr lang="en-GB" sz="3600" b="1" i="1" dirty="0"/>
          </a:p>
          <a:p>
            <a:r>
              <a:rPr lang="en-GB" sz="3600" b="1" i="1" dirty="0"/>
              <a:t>Invitation:</a:t>
            </a:r>
          </a:p>
          <a:p>
            <a:endParaRPr lang="en-GB" sz="3600" b="1" i="1" dirty="0"/>
          </a:p>
          <a:p>
            <a:r>
              <a:rPr lang="en-GB" sz="3600" b="1" i="1" dirty="0"/>
              <a:t>Thanksgiving:</a:t>
            </a:r>
          </a:p>
        </p:txBody>
      </p:sp>
      <p:pic>
        <p:nvPicPr>
          <p:cNvPr id="2050" name="Picture 2">
            <a:extLst>
              <a:ext uri="{FF2B5EF4-FFF2-40B4-BE49-F238E27FC236}">
                <a16:creationId xmlns:a16="http://schemas.microsoft.com/office/drawing/2014/main" id="{52E59B59-4AD2-483C-23E2-736F31428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743" y="1022624"/>
            <a:ext cx="6840624" cy="4713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818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26D4F-7449-C5FF-D49E-A1C1E702D24F}"/>
            </a:ext>
          </a:extLst>
        </p:cNvPr>
        <p:cNvGrpSpPr/>
        <p:nvPr/>
      </p:nvGrpSpPr>
      <p:grpSpPr>
        <a:xfrm>
          <a:off x="0" y="0"/>
          <a:ext cx="0" cy="0"/>
          <a:chOff x="0" y="0"/>
          <a:chExt cx="0" cy="0"/>
        </a:xfrm>
      </p:grpSpPr>
      <p:pic>
        <p:nvPicPr>
          <p:cNvPr id="16386" name="Picture 2">
            <a:extLst>
              <a:ext uri="{FF2B5EF4-FFF2-40B4-BE49-F238E27FC236}">
                <a16:creationId xmlns:a16="http://schemas.microsoft.com/office/drawing/2014/main" id="{78877451-79A3-E2AA-ED36-C69FB56515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786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BF38A-9F55-68C9-BA8E-C84646E398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EF76F4-4025-DEC4-8193-83A0E31C0700}"/>
              </a:ext>
            </a:extLst>
          </p:cNvPr>
          <p:cNvSpPr txBox="1"/>
          <p:nvPr/>
        </p:nvSpPr>
        <p:spPr>
          <a:xfrm>
            <a:off x="3773054" y="286327"/>
            <a:ext cx="4465783" cy="1323439"/>
          </a:xfrm>
          <a:prstGeom prst="rect">
            <a:avLst/>
          </a:prstGeom>
          <a:noFill/>
        </p:spPr>
        <p:txBody>
          <a:bodyPr wrap="square" rtlCol="0">
            <a:spAutoFit/>
          </a:bodyPr>
          <a:lstStyle/>
          <a:p>
            <a:r>
              <a:rPr lang="en-GB" sz="8000" b="1" i="1" dirty="0">
                <a:latin typeface="Edwardian Script ITC" panose="030303020407070D0804" pitchFamily="66" charset="0"/>
              </a:rPr>
              <a:t>The Blessing</a:t>
            </a:r>
          </a:p>
        </p:txBody>
      </p:sp>
      <p:sp>
        <p:nvSpPr>
          <p:cNvPr id="4" name="TextBox 3">
            <a:extLst>
              <a:ext uri="{FF2B5EF4-FFF2-40B4-BE49-F238E27FC236}">
                <a16:creationId xmlns:a16="http://schemas.microsoft.com/office/drawing/2014/main" id="{2977DFBE-040F-5D5B-798D-47CA9EBD14E7}"/>
              </a:ext>
            </a:extLst>
          </p:cNvPr>
          <p:cNvSpPr txBox="1"/>
          <p:nvPr/>
        </p:nvSpPr>
        <p:spPr>
          <a:xfrm>
            <a:off x="494146" y="1609766"/>
            <a:ext cx="11203708" cy="4832092"/>
          </a:xfrm>
          <a:prstGeom prst="rect">
            <a:avLst/>
          </a:prstGeom>
          <a:noFill/>
        </p:spPr>
        <p:txBody>
          <a:bodyPr wrap="square" rtlCol="0">
            <a:spAutoFit/>
          </a:bodyPr>
          <a:lstStyle/>
          <a:p>
            <a:r>
              <a:rPr lang="en-GB" sz="2800" dirty="0">
                <a:solidFill>
                  <a:srgbClr val="FF0000"/>
                </a:solidFill>
              </a:rPr>
              <a:t>I pray that you may be strengthened in your inner being with power through the holy Spirit, and that Christ may dwell in your hearts through faith, as you are being rooted and grounded in love... (Eph 3:16-17)</a:t>
            </a:r>
          </a:p>
          <a:p>
            <a:endParaRPr lang="en-GB" sz="2800" dirty="0">
              <a:solidFill>
                <a:srgbClr val="FF0000"/>
              </a:solidFill>
            </a:endParaRPr>
          </a:p>
          <a:p>
            <a:r>
              <a:rPr lang="en-GB" sz="2800" dirty="0">
                <a:solidFill>
                  <a:srgbClr val="FF0000"/>
                </a:solidFill>
              </a:rPr>
              <a:t>Now to God who by the power at work within us, is able to accomplish abundantly far more than all we can ask or imagine, to God be glory in the church and in Christ Jesus to all generations forever and ever... (Eph 3:20-21)</a:t>
            </a:r>
          </a:p>
          <a:p>
            <a:endParaRPr lang="en-GB" sz="2800" dirty="0">
              <a:solidFill>
                <a:srgbClr val="FF0000"/>
              </a:solidFill>
            </a:endParaRPr>
          </a:p>
          <a:p>
            <a:r>
              <a:rPr lang="en-GB" sz="2800" dirty="0">
                <a:solidFill>
                  <a:srgbClr val="FF0000"/>
                </a:solidFill>
              </a:rPr>
              <a:t>The Lord bless you and keep you;</a:t>
            </a:r>
          </a:p>
          <a:p>
            <a:r>
              <a:rPr lang="en-GB" sz="2800" dirty="0">
                <a:solidFill>
                  <a:srgbClr val="FF0000"/>
                </a:solidFill>
              </a:rPr>
              <a:t>The Lord make his face to shine upon you and be gracious to you;</a:t>
            </a:r>
          </a:p>
          <a:p>
            <a:r>
              <a:rPr lang="en-GB" sz="2800" dirty="0">
                <a:solidFill>
                  <a:srgbClr val="FF0000"/>
                </a:solidFill>
              </a:rPr>
              <a:t>The Lord lift his countenance up on you and give you peace. (Num 6:24-26)</a:t>
            </a:r>
          </a:p>
        </p:txBody>
      </p:sp>
    </p:spTree>
    <p:extLst>
      <p:ext uri="{BB962C8B-B14F-4D97-AF65-F5344CB8AC3E}">
        <p14:creationId xmlns:p14="http://schemas.microsoft.com/office/powerpoint/2010/main" val="555068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1006</Words>
  <Application>Microsoft Office PowerPoint</Application>
  <PresentationFormat>Widescreen</PresentationFormat>
  <Paragraphs>67</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Edwardian Script ITC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Whitmill</dc:creator>
  <cp:lastModifiedBy>Neil Whitmill</cp:lastModifiedBy>
  <cp:revision>3</cp:revision>
  <dcterms:created xsi:type="dcterms:W3CDTF">2025-10-24T09:24:11Z</dcterms:created>
  <dcterms:modified xsi:type="dcterms:W3CDTF">2026-01-24T12:13:10Z</dcterms:modified>
</cp:coreProperties>
</file>