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64" r:id="rId2"/>
    <p:sldId id="270" r:id="rId3"/>
    <p:sldId id="265" r:id="rId4"/>
    <p:sldId id="257" r:id="rId5"/>
    <p:sldId id="258" r:id="rId6"/>
    <p:sldId id="263" r:id="rId7"/>
    <p:sldId id="266" r:id="rId8"/>
    <p:sldId id="267" r:id="rId9"/>
    <p:sldId id="268" r:id="rId10"/>
    <p:sldId id="272" r:id="rId11"/>
    <p:sldId id="269" r:id="rId12"/>
    <p:sldId id="256" r:id="rId13"/>
    <p:sldId id="260" r:id="rId14"/>
    <p:sldId id="261" r:id="rId15"/>
    <p:sldId id="26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9" d="100"/>
          <a:sy n="99" d="100"/>
        </p:scale>
        <p:origin x="22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283817-6C04-42DC-87A2-E89BDD60CBEF}" type="datetimeFigureOut">
              <a:rPr lang="en-GB" smtClean="0"/>
              <a:t>08/02/2026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0D362A-C92F-4E05-B40A-E46292479E19}" type="slidenum">
              <a:rPr lang="en-GB" smtClean="0"/>
              <a:t>‹#›</a:t>
            </a:fld>
            <a:endParaRPr lang="en-GB"/>
          </a:p>
        </p:txBody>
      </p:sp>
    </p:spTree>
    <p:extLst>
      <p:ext uri="{BB962C8B-B14F-4D97-AF65-F5344CB8AC3E}">
        <p14:creationId xmlns:p14="http://schemas.microsoft.com/office/powerpoint/2010/main" val="61960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a:t>
            </a:fld>
            <a:endParaRPr lang="en-GB"/>
          </a:p>
        </p:txBody>
      </p:sp>
    </p:spTree>
    <p:extLst>
      <p:ext uri="{BB962C8B-B14F-4D97-AF65-F5344CB8AC3E}">
        <p14:creationId xmlns:p14="http://schemas.microsoft.com/office/powerpoint/2010/main" val="4015254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2</a:t>
            </a:fld>
            <a:endParaRPr lang="en-GB"/>
          </a:p>
        </p:txBody>
      </p:sp>
    </p:spTree>
    <p:extLst>
      <p:ext uri="{BB962C8B-B14F-4D97-AF65-F5344CB8AC3E}">
        <p14:creationId xmlns:p14="http://schemas.microsoft.com/office/powerpoint/2010/main" val="1285594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3</a:t>
            </a:fld>
            <a:endParaRPr lang="en-GB"/>
          </a:p>
        </p:txBody>
      </p:sp>
    </p:spTree>
    <p:extLst>
      <p:ext uri="{BB962C8B-B14F-4D97-AF65-F5344CB8AC3E}">
        <p14:creationId xmlns:p14="http://schemas.microsoft.com/office/powerpoint/2010/main" val="1121301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4</a:t>
            </a:fld>
            <a:endParaRPr lang="en-GB"/>
          </a:p>
        </p:txBody>
      </p:sp>
    </p:spTree>
    <p:extLst>
      <p:ext uri="{BB962C8B-B14F-4D97-AF65-F5344CB8AC3E}">
        <p14:creationId xmlns:p14="http://schemas.microsoft.com/office/powerpoint/2010/main" val="2200590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5</a:t>
            </a:fld>
            <a:endParaRPr lang="en-GB"/>
          </a:p>
        </p:txBody>
      </p:sp>
    </p:spTree>
    <p:extLst>
      <p:ext uri="{BB962C8B-B14F-4D97-AF65-F5344CB8AC3E}">
        <p14:creationId xmlns:p14="http://schemas.microsoft.com/office/powerpoint/2010/main" val="1664373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6</a:t>
            </a:fld>
            <a:endParaRPr lang="en-GB"/>
          </a:p>
        </p:txBody>
      </p:sp>
    </p:spTree>
    <p:extLst>
      <p:ext uri="{BB962C8B-B14F-4D97-AF65-F5344CB8AC3E}">
        <p14:creationId xmlns:p14="http://schemas.microsoft.com/office/powerpoint/2010/main" val="2582438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7</a:t>
            </a:fld>
            <a:endParaRPr lang="en-GB"/>
          </a:p>
        </p:txBody>
      </p:sp>
    </p:spTree>
    <p:extLst>
      <p:ext uri="{BB962C8B-B14F-4D97-AF65-F5344CB8AC3E}">
        <p14:creationId xmlns:p14="http://schemas.microsoft.com/office/powerpoint/2010/main" val="1253042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8</a:t>
            </a:fld>
            <a:endParaRPr lang="en-GB"/>
          </a:p>
        </p:txBody>
      </p:sp>
    </p:spTree>
    <p:extLst>
      <p:ext uri="{BB962C8B-B14F-4D97-AF65-F5344CB8AC3E}">
        <p14:creationId xmlns:p14="http://schemas.microsoft.com/office/powerpoint/2010/main" val="179844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9</a:t>
            </a:fld>
            <a:endParaRPr lang="en-GB"/>
          </a:p>
        </p:txBody>
      </p:sp>
    </p:spTree>
    <p:extLst>
      <p:ext uri="{BB962C8B-B14F-4D97-AF65-F5344CB8AC3E}">
        <p14:creationId xmlns:p14="http://schemas.microsoft.com/office/powerpoint/2010/main" val="985634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10</a:t>
            </a:fld>
            <a:endParaRPr lang="en-GB"/>
          </a:p>
        </p:txBody>
      </p:sp>
    </p:spTree>
    <p:extLst>
      <p:ext uri="{BB962C8B-B14F-4D97-AF65-F5344CB8AC3E}">
        <p14:creationId xmlns:p14="http://schemas.microsoft.com/office/powerpoint/2010/main" val="1248772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11</a:t>
            </a:fld>
            <a:endParaRPr lang="en-GB"/>
          </a:p>
        </p:txBody>
      </p:sp>
    </p:spTree>
    <p:extLst>
      <p:ext uri="{BB962C8B-B14F-4D97-AF65-F5344CB8AC3E}">
        <p14:creationId xmlns:p14="http://schemas.microsoft.com/office/powerpoint/2010/main" val="3834956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12</a:t>
            </a:fld>
            <a:endParaRPr lang="en-GB"/>
          </a:p>
        </p:txBody>
      </p:sp>
    </p:spTree>
    <p:extLst>
      <p:ext uri="{BB962C8B-B14F-4D97-AF65-F5344CB8AC3E}">
        <p14:creationId xmlns:p14="http://schemas.microsoft.com/office/powerpoint/2010/main" val="1968187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13</a:t>
            </a:fld>
            <a:endParaRPr lang="en-GB"/>
          </a:p>
        </p:txBody>
      </p:sp>
    </p:spTree>
    <p:extLst>
      <p:ext uri="{BB962C8B-B14F-4D97-AF65-F5344CB8AC3E}">
        <p14:creationId xmlns:p14="http://schemas.microsoft.com/office/powerpoint/2010/main" val="1459015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14</a:t>
            </a:fld>
            <a:endParaRPr lang="en-GB"/>
          </a:p>
        </p:txBody>
      </p:sp>
    </p:spTree>
    <p:extLst>
      <p:ext uri="{BB962C8B-B14F-4D97-AF65-F5344CB8AC3E}">
        <p14:creationId xmlns:p14="http://schemas.microsoft.com/office/powerpoint/2010/main" val="1062719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D362A-C92F-4E05-B40A-E46292479E19}" type="slidenum">
              <a:rPr lang="en-GB" smtClean="0"/>
              <a:t>15</a:t>
            </a:fld>
            <a:endParaRPr lang="en-GB"/>
          </a:p>
        </p:txBody>
      </p:sp>
    </p:spTree>
    <p:extLst>
      <p:ext uri="{BB962C8B-B14F-4D97-AF65-F5344CB8AC3E}">
        <p14:creationId xmlns:p14="http://schemas.microsoft.com/office/powerpoint/2010/main" val="1616290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GB"/>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253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108690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GB"/>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989930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E5429A2-6F48-4DAD-9B19-DA0CA4820F6C}" type="datetimeFigureOut">
              <a:rPr lang="en-GB" smtClean="0"/>
              <a:t>08/02/2026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16672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E5429A2-6F48-4DAD-9B19-DA0CA4820F6C}" type="datetimeFigureOut">
              <a:rPr lang="en-GB" smtClean="0"/>
              <a:t>08/02/2026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361675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E5429A2-6F48-4DAD-9B19-DA0CA4820F6C}" type="datetimeFigureOut">
              <a:rPr lang="en-GB" smtClean="0"/>
              <a:t>08/02/2026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529097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5429A2-6F48-4DAD-9B19-DA0CA4820F6C}" type="datetimeFigureOut">
              <a:rPr lang="en-GB" smtClean="0"/>
              <a:t>08/02/2026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560612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E5429A2-6F48-4DAD-9B19-DA0CA4820F6C}" type="datetimeFigureOut">
              <a:rPr lang="en-GB" smtClean="0"/>
              <a:t>08/02/2026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488811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GB"/>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E5429A2-6F48-4DAD-9B19-DA0CA4820F6C}" type="datetimeFigureOut">
              <a:rPr lang="en-GB" smtClean="0"/>
              <a:t>08/02/2026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2189834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Date Placeholder 2"/>
          <p:cNvSpPr>
            <a:spLocks noGrp="1"/>
          </p:cNvSpPr>
          <p:nvPr>
            <p:ph type="dt" sz="half" idx="10"/>
          </p:nvPr>
        </p:nvSpPr>
        <p:spPr/>
        <p:txBody>
          <a:bodyPr/>
          <a:lstStyle/>
          <a:p>
            <a:fld id="{DE5429A2-6F48-4DAD-9B19-DA0CA4820F6C}" type="datetimeFigureOut">
              <a:rPr lang="en-GB" smtClean="0"/>
              <a:t>08/02/2026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165937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GB"/>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47027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32101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GB"/>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1014184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26485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827007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7291770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5429A2-6F48-4DAD-9B19-DA0CA4820F6C}" type="datetimeFigureOut">
              <a:rPr lang="en-GB" smtClean="0"/>
              <a:t>08/02/2026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D2EBA8-E09A-4D4F-BB37-CC89C5916BF3}" type="slidenum">
              <a:rPr lang="en-GB" smtClean="0"/>
              <a:t>‹#›</a:t>
            </a:fld>
            <a:endParaRPr lang="en-GB"/>
          </a:p>
        </p:txBody>
      </p:sp>
    </p:spTree>
    <p:extLst>
      <p:ext uri="{BB962C8B-B14F-4D97-AF65-F5344CB8AC3E}">
        <p14:creationId xmlns:p14="http://schemas.microsoft.com/office/powerpoint/2010/main" val="3893344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E5429A2-6F48-4DAD-9B19-DA0CA4820F6C}" type="datetimeFigureOut">
              <a:rPr lang="en-GB" smtClean="0"/>
              <a:t>08/02/2026</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05D2EBA8-E09A-4D4F-BB37-CC89C5916BF3}" type="slidenum">
              <a:rPr lang="en-GB" smtClean="0"/>
              <a:t>‹#›</a:t>
            </a:fld>
            <a:endParaRPr lang="en-GB"/>
          </a:p>
        </p:txBody>
      </p:sp>
    </p:spTree>
    <p:extLst>
      <p:ext uri="{BB962C8B-B14F-4D97-AF65-F5344CB8AC3E}">
        <p14:creationId xmlns:p14="http://schemas.microsoft.com/office/powerpoint/2010/main" val="36997297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bing.com/ck/a?!&amp;&amp;p=77b4d1326313f2632de6885ad1dd32f3bc857beb5b22e1597e76473358d6d67dJmltdHM9MTc2ODI2MjQwMA&amp;ptn=3&amp;ver=2&amp;hsh=4&amp;fclid=01c36b88-f8fa-606d-3664-7ddbf91a61f2&amp;psq=baptist+principles+and+practices&amp;u=a1aHR0cHM6Ly9kZXNpbHVzaW9uLmNvbS9lbi93aGF0LWRvLWJhcHRpc3RzLWJlbGlldmUv&amp;ntb=1"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bing.com/ck/a?!&amp;&amp;p=d59d81093ab6516e92688a5c0a8b2db6f40200c32fbc74bbc644a07fe032ee2dJmltdHM9MTc2ODI2MjQwMA&amp;ptn=3&amp;ver=2&amp;hsh=4&amp;fclid=01c36b88-f8fa-606d-3664-7ddbf91a61f2&amp;psq=baptist+principles+and+practices&amp;u=a1aHR0cHM6Ly93d3cuYmFwdGlzdC5vcmcudWsvR3JvdXBzLzIyMDU5NS9EZWNsYXJhdGlvbl9vZl9QcmluY2lwbGUuYXNweA&amp;ntb=1" TargetMode="External"/><Relationship Id="rId4" Type="http://schemas.openxmlformats.org/officeDocument/2006/relationships/hyperlink" Target="https://www.bing.com/ck/a?!&amp;&amp;p=9139eb4142f71e4c39bdb8709df09b0b5079d52242df965872a5ce1ddbf6cb59JmltdHM9MTc2ODI2MjQwMA&amp;ptn=3&amp;ver=2&amp;hsh=4&amp;fclid=01c36b88-f8fa-606d-3664-7ddbf91a61f2&amp;psq=baptist+principles+and+practices&amp;u=a1aHR0cHM6Ly90aGVsb3Jkc2JhcHRpc3RjaHVyY2guY29tL3VuZGVyc3RhbmRpbmctYmFwdGlzdC1iZWxpZWZzLWtleS1kb2N0cmluZXMtZXhwbGFpbmVkLw&amp;ntb=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lumMod val="95000"/>
                <a:lumOff val="5000"/>
              </a:schemeClr>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0C806E-5142-5575-D9EE-D80ADD1D471C}"/>
              </a:ext>
            </a:extLst>
          </p:cNvPr>
          <p:cNvSpPr>
            <a:spLocks noGrp="1"/>
          </p:cNvSpPr>
          <p:nvPr>
            <p:ph idx="1"/>
          </p:nvPr>
        </p:nvSpPr>
        <p:spPr/>
        <p:txBody>
          <a:bodyPr>
            <a:normAutofit/>
          </a:bodyPr>
          <a:lstStyle/>
          <a:p>
            <a:pPr marL="0" indent="0" algn="ctr">
              <a:buNone/>
            </a:pPr>
            <a:r>
              <a:rPr lang="en-GB" sz="4000" dirty="0">
                <a:solidFill>
                  <a:srgbClr val="FFFF00"/>
                </a:solidFill>
              </a:rPr>
              <a:t>08-02-26 </a:t>
            </a:r>
          </a:p>
          <a:p>
            <a:pPr marL="0" indent="0" algn="ctr">
              <a:buNone/>
            </a:pPr>
            <a:r>
              <a:rPr lang="en-GB" sz="4000" dirty="0">
                <a:solidFill>
                  <a:srgbClr val="FFFF00"/>
                </a:solidFill>
              </a:rPr>
              <a:t>Priesthood of all believers</a:t>
            </a:r>
          </a:p>
        </p:txBody>
      </p:sp>
    </p:spTree>
    <p:extLst>
      <p:ext uri="{BB962C8B-B14F-4D97-AF65-F5344CB8AC3E}">
        <p14:creationId xmlns:p14="http://schemas.microsoft.com/office/powerpoint/2010/main" val="591570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E59861-C2DD-7B3F-9DDF-134C5D7A8880}"/>
              </a:ext>
            </a:extLst>
          </p:cNvPr>
          <p:cNvSpPr>
            <a:spLocks noGrp="1"/>
          </p:cNvSpPr>
          <p:nvPr>
            <p:ph idx="1"/>
          </p:nvPr>
        </p:nvSpPr>
        <p:spPr>
          <a:xfrm>
            <a:off x="838200" y="789709"/>
            <a:ext cx="10515600" cy="5387254"/>
          </a:xfrm>
        </p:spPr>
        <p:txBody>
          <a:bodyPr>
            <a:normAutofit/>
          </a:bodyPr>
          <a:lstStyle/>
          <a:p>
            <a:pPr marL="0" indent="0">
              <a:buNone/>
            </a:pPr>
            <a:r>
              <a:rPr lang="en-GB" sz="2800" b="1" dirty="0">
                <a:solidFill>
                  <a:srgbClr val="FFFF00"/>
                </a:solidFill>
              </a:rPr>
              <a:t>Core Principles of the Baptist Union</a:t>
            </a:r>
          </a:p>
          <a:p>
            <a:pPr marL="0" indent="0">
              <a:buNone/>
            </a:pPr>
            <a:endParaRPr lang="en-GB" sz="2800" dirty="0">
              <a:solidFill>
                <a:srgbClr val="FFFF00"/>
              </a:solidFill>
            </a:endParaRPr>
          </a:p>
          <a:p>
            <a:pPr marL="0" lvl="0" indent="0">
              <a:lnSpc>
                <a:spcPct val="120000"/>
              </a:lnSpc>
              <a:buNone/>
            </a:pPr>
            <a:r>
              <a:rPr lang="en-GB" sz="2800" dirty="0">
                <a:solidFill>
                  <a:srgbClr val="FFFF00"/>
                </a:solidFill>
                <a:hlinkClick r:id="rId3">
                  <a:extLst>
                    <a:ext uri="{A12FA001-AC4F-418D-AE19-62706E023703}">
                      <ahyp:hlinkClr xmlns:ahyp="http://schemas.microsoft.com/office/drawing/2018/hyperlinkcolor" val="tx"/>
                    </a:ext>
                  </a:extLst>
                </a:hlinkClick>
              </a:rPr>
              <a:t>Authority of Scripture: </a:t>
            </a:r>
            <a:endParaRPr lang="en-GB" sz="2800" dirty="0">
              <a:solidFill>
                <a:srgbClr val="FFFF00"/>
              </a:solidFill>
            </a:endParaRPr>
          </a:p>
          <a:p>
            <a:pPr marL="0" lvl="0" indent="0">
              <a:lnSpc>
                <a:spcPct val="120000"/>
              </a:lnSpc>
              <a:buNone/>
            </a:pPr>
            <a:r>
              <a:rPr lang="en-GB" sz="2800" dirty="0">
                <a:solidFill>
                  <a:srgbClr val="FFFF00"/>
                </a:solidFill>
                <a:hlinkClick r:id="rId3">
                  <a:extLst>
                    <a:ext uri="{A12FA001-AC4F-418D-AE19-62706E023703}">
                      <ahyp:hlinkClr xmlns:ahyp="http://schemas.microsoft.com/office/drawing/2018/hyperlinkcolor" val="tx"/>
                    </a:ext>
                  </a:extLst>
                </a:hlinkClick>
              </a:rPr>
              <a:t>Believer's Baptism: </a:t>
            </a:r>
          </a:p>
          <a:p>
            <a:pPr marL="0" lvl="0" indent="0">
              <a:lnSpc>
                <a:spcPct val="120000"/>
              </a:lnSpc>
              <a:buNone/>
            </a:pPr>
            <a:r>
              <a:rPr lang="en-GB" sz="2800" dirty="0">
                <a:solidFill>
                  <a:srgbClr val="FFFF00"/>
                </a:solidFill>
                <a:hlinkClick r:id="rId3">
                  <a:extLst>
                    <a:ext uri="{A12FA001-AC4F-418D-AE19-62706E023703}">
                      <ahyp:hlinkClr xmlns:ahyp="http://schemas.microsoft.com/office/drawing/2018/hyperlinkcolor" val="tx"/>
                    </a:ext>
                  </a:extLst>
                </a:hlinkClick>
              </a:rPr>
              <a:t>Priesthood of All Believers: </a:t>
            </a:r>
            <a:endParaRPr lang="en-GB" sz="2800" dirty="0">
              <a:solidFill>
                <a:srgbClr val="FFFF00"/>
              </a:solidFill>
            </a:endParaRPr>
          </a:p>
          <a:p>
            <a:pPr marL="0" lvl="0" indent="0">
              <a:lnSpc>
                <a:spcPct val="120000"/>
              </a:lnSpc>
              <a:buNone/>
            </a:pPr>
            <a:r>
              <a:rPr lang="en-GB" sz="2800" dirty="0">
                <a:solidFill>
                  <a:srgbClr val="FFFF00"/>
                </a:solidFill>
                <a:hlinkClick r:id="rId4">
                  <a:extLst>
                    <a:ext uri="{A12FA001-AC4F-418D-AE19-62706E023703}">
                      <ahyp:hlinkClr xmlns:ahyp="http://schemas.microsoft.com/office/drawing/2018/hyperlinkcolor" val="tx"/>
                    </a:ext>
                  </a:extLst>
                </a:hlinkClick>
              </a:rPr>
              <a:t>Congregational Governance: </a:t>
            </a:r>
            <a:endParaRPr lang="en-GB" sz="2800" dirty="0">
              <a:solidFill>
                <a:srgbClr val="FFFF00"/>
              </a:solidFill>
            </a:endParaRPr>
          </a:p>
          <a:p>
            <a:pPr marL="0" lvl="0" indent="0">
              <a:lnSpc>
                <a:spcPct val="120000"/>
              </a:lnSpc>
              <a:buNone/>
            </a:pPr>
            <a:r>
              <a:rPr lang="en-GB" sz="2800" dirty="0">
                <a:solidFill>
                  <a:srgbClr val="FFFF00"/>
                </a:solidFill>
                <a:hlinkClick r:id="rId5">
                  <a:extLst>
                    <a:ext uri="{A12FA001-AC4F-418D-AE19-62706E023703}">
                      <ahyp:hlinkClr xmlns:ahyp="http://schemas.microsoft.com/office/drawing/2018/hyperlinkcolor" val="tx"/>
                    </a:ext>
                  </a:extLst>
                </a:hlinkClick>
              </a:rPr>
              <a:t>Mission and Evangelism: </a:t>
            </a:r>
            <a:endParaRPr lang="en-GB" sz="2800" dirty="0">
              <a:solidFill>
                <a:srgbClr val="FFFF00"/>
              </a:solidFill>
            </a:endParaRPr>
          </a:p>
        </p:txBody>
      </p:sp>
    </p:spTree>
    <p:extLst>
      <p:ext uri="{BB962C8B-B14F-4D97-AF65-F5344CB8AC3E}">
        <p14:creationId xmlns:p14="http://schemas.microsoft.com/office/powerpoint/2010/main" val="56755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5FB8EC-FCD1-23E0-1A73-FCB986CE5B74}"/>
              </a:ext>
            </a:extLst>
          </p:cNvPr>
          <p:cNvSpPr>
            <a:spLocks noGrp="1"/>
          </p:cNvSpPr>
          <p:nvPr>
            <p:ph idx="1"/>
          </p:nvPr>
        </p:nvSpPr>
        <p:spPr>
          <a:xfrm>
            <a:off x="838200" y="872836"/>
            <a:ext cx="10515600" cy="5304127"/>
          </a:xfrm>
        </p:spPr>
        <p:txBody>
          <a:bodyPr/>
          <a:lstStyle/>
          <a:p>
            <a:pPr marL="0" indent="0">
              <a:buNone/>
            </a:pPr>
            <a:r>
              <a:rPr lang="en-GB" sz="2800" b="1" dirty="0">
                <a:solidFill>
                  <a:srgbClr val="FFFF00"/>
                </a:solidFill>
              </a:rPr>
              <a:t>How does a Christian work on behalf of Jesus? (Augustine)</a:t>
            </a:r>
          </a:p>
          <a:p>
            <a:pPr marL="0" indent="0">
              <a:buNone/>
            </a:pPr>
            <a:endParaRPr lang="en-GB" sz="2800" dirty="0">
              <a:solidFill>
                <a:srgbClr val="FFFF00"/>
              </a:solidFill>
            </a:endParaRPr>
          </a:p>
          <a:p>
            <a:pPr marL="0" indent="0">
              <a:buNone/>
            </a:pPr>
            <a:r>
              <a:rPr lang="en-GB" sz="2800" dirty="0">
                <a:solidFill>
                  <a:srgbClr val="FFFF00"/>
                </a:solidFill>
              </a:rPr>
              <a:t>“A Christian has a mind through which Christ speaks, </a:t>
            </a:r>
          </a:p>
          <a:p>
            <a:pPr marL="0" indent="0">
              <a:buNone/>
            </a:pPr>
            <a:r>
              <a:rPr lang="en-GB" sz="2800" dirty="0">
                <a:solidFill>
                  <a:srgbClr val="FFFF00"/>
                </a:solidFill>
              </a:rPr>
              <a:t>a heart through which Christ loves, </a:t>
            </a:r>
          </a:p>
          <a:p>
            <a:pPr marL="0" indent="0">
              <a:buNone/>
            </a:pPr>
            <a:r>
              <a:rPr lang="en-GB" sz="2800" dirty="0">
                <a:solidFill>
                  <a:srgbClr val="FFFF00"/>
                </a:solidFill>
              </a:rPr>
              <a:t>a voice through which Christ speaks, </a:t>
            </a:r>
          </a:p>
          <a:p>
            <a:pPr marL="0" indent="0">
              <a:buNone/>
            </a:pPr>
            <a:r>
              <a:rPr lang="en-GB" sz="2800" dirty="0">
                <a:solidFill>
                  <a:srgbClr val="FFFF00"/>
                </a:solidFill>
              </a:rPr>
              <a:t>and is a hand through which Christ helps.” </a:t>
            </a:r>
          </a:p>
          <a:p>
            <a:endParaRPr lang="en-GB" dirty="0"/>
          </a:p>
        </p:txBody>
      </p:sp>
    </p:spTree>
    <p:extLst>
      <p:ext uri="{BB962C8B-B14F-4D97-AF65-F5344CB8AC3E}">
        <p14:creationId xmlns:p14="http://schemas.microsoft.com/office/powerpoint/2010/main" val="309280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AE0F72-0289-CE04-E3DB-0F5A201E7047}"/>
              </a:ext>
            </a:extLst>
          </p:cNvPr>
          <p:cNvSpPr>
            <a:spLocks noGrp="1"/>
          </p:cNvSpPr>
          <p:nvPr>
            <p:ph idx="1"/>
          </p:nvPr>
        </p:nvSpPr>
        <p:spPr>
          <a:xfrm>
            <a:off x="838200" y="1075111"/>
            <a:ext cx="10515600" cy="5101852"/>
          </a:xfrm>
        </p:spPr>
        <p:txBody>
          <a:bodyPr/>
          <a:lstStyle/>
          <a:p>
            <a:pPr marL="0" indent="0">
              <a:buNone/>
            </a:pPr>
            <a:r>
              <a:rPr lang="en-GB" sz="2800" b="1" dirty="0">
                <a:solidFill>
                  <a:srgbClr val="FFFF00"/>
                </a:solidFill>
              </a:rPr>
              <a:t>1 Corinthians 12:4-11</a:t>
            </a:r>
          </a:p>
          <a:p>
            <a:pPr marL="0" indent="0">
              <a:buNone/>
            </a:pPr>
            <a:endParaRPr lang="en-GB" sz="2800" b="1" dirty="0">
              <a:solidFill>
                <a:srgbClr val="FFFF00"/>
              </a:solidFill>
            </a:endParaRPr>
          </a:p>
          <a:p>
            <a:pPr marL="0" indent="0">
              <a:buNone/>
            </a:pPr>
            <a:r>
              <a:rPr lang="en-GB" sz="2800" b="1" baseline="30000" dirty="0">
                <a:solidFill>
                  <a:srgbClr val="FFFF00"/>
                </a:solidFill>
              </a:rPr>
              <a:t>4 </a:t>
            </a:r>
            <a:r>
              <a:rPr lang="en-GB" sz="2800" dirty="0">
                <a:solidFill>
                  <a:srgbClr val="FFFF00"/>
                </a:solidFill>
              </a:rPr>
              <a:t>There are different kinds of gifts, but the same Spirit distributes them. </a:t>
            </a:r>
            <a:r>
              <a:rPr lang="en-GB" sz="2800" b="1" baseline="30000" dirty="0">
                <a:solidFill>
                  <a:srgbClr val="FFFF00"/>
                </a:solidFill>
              </a:rPr>
              <a:t>5 </a:t>
            </a:r>
            <a:r>
              <a:rPr lang="en-GB" sz="2800" dirty="0">
                <a:solidFill>
                  <a:srgbClr val="FFFF00"/>
                </a:solidFill>
              </a:rPr>
              <a:t>There are different kinds of service, but the same Lord. </a:t>
            </a:r>
            <a:r>
              <a:rPr lang="en-GB" sz="2800" b="1" baseline="30000" dirty="0">
                <a:solidFill>
                  <a:srgbClr val="FFFF00"/>
                </a:solidFill>
              </a:rPr>
              <a:t>6 </a:t>
            </a:r>
            <a:r>
              <a:rPr lang="en-GB" sz="2800" dirty="0">
                <a:solidFill>
                  <a:srgbClr val="FFFF00"/>
                </a:solidFill>
              </a:rPr>
              <a:t>There are different kinds of working, but in all of them and in everyone it is the same God at work.</a:t>
            </a:r>
          </a:p>
          <a:p>
            <a:endParaRPr lang="en-GB" dirty="0"/>
          </a:p>
        </p:txBody>
      </p:sp>
    </p:spTree>
    <p:extLst>
      <p:ext uri="{BB962C8B-B14F-4D97-AF65-F5344CB8AC3E}">
        <p14:creationId xmlns:p14="http://schemas.microsoft.com/office/powerpoint/2010/main" val="3863710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C7A96A-2029-B4B8-F03B-B4DF120DF74C}"/>
              </a:ext>
            </a:extLst>
          </p:cNvPr>
          <p:cNvSpPr>
            <a:spLocks noGrp="1"/>
          </p:cNvSpPr>
          <p:nvPr>
            <p:ph idx="1"/>
          </p:nvPr>
        </p:nvSpPr>
        <p:spPr>
          <a:xfrm>
            <a:off x="838200" y="1025236"/>
            <a:ext cx="10515600" cy="5151727"/>
          </a:xfrm>
        </p:spPr>
        <p:txBody>
          <a:bodyPr>
            <a:normAutofit lnSpcReduction="10000"/>
          </a:bodyPr>
          <a:lstStyle/>
          <a:p>
            <a:pPr marL="0" indent="0">
              <a:buNone/>
            </a:pPr>
            <a:r>
              <a:rPr lang="en-GB" sz="3200" b="1" baseline="30000" dirty="0">
                <a:solidFill>
                  <a:srgbClr val="FFFF00"/>
                </a:solidFill>
              </a:rPr>
              <a:t>7</a:t>
            </a:r>
            <a:r>
              <a:rPr lang="en-GB" sz="3000" b="1" baseline="30000" dirty="0">
                <a:solidFill>
                  <a:srgbClr val="FFFF00"/>
                </a:solidFill>
              </a:rPr>
              <a:t> </a:t>
            </a:r>
            <a:r>
              <a:rPr lang="en-GB" sz="3000" dirty="0">
                <a:solidFill>
                  <a:srgbClr val="FFFF00"/>
                </a:solidFill>
              </a:rPr>
              <a:t>Now to each one the manifestation of the Spirit is given for the common good. </a:t>
            </a:r>
            <a:r>
              <a:rPr lang="en-GB" sz="3000" b="1" baseline="30000" dirty="0">
                <a:solidFill>
                  <a:srgbClr val="FFFF00"/>
                </a:solidFill>
              </a:rPr>
              <a:t>8 </a:t>
            </a:r>
            <a:r>
              <a:rPr lang="en-GB" sz="3000" dirty="0">
                <a:solidFill>
                  <a:srgbClr val="FFFF00"/>
                </a:solidFill>
              </a:rPr>
              <a:t>To one there is given through the Spirit a message of wisdom, to another a message of knowledge by means of the same Spirit, </a:t>
            </a:r>
            <a:r>
              <a:rPr lang="en-GB" sz="3000" b="1" baseline="30000" dirty="0">
                <a:solidFill>
                  <a:srgbClr val="FFFF00"/>
                </a:solidFill>
              </a:rPr>
              <a:t>9 </a:t>
            </a:r>
            <a:r>
              <a:rPr lang="en-GB" sz="3000" dirty="0">
                <a:solidFill>
                  <a:srgbClr val="FFFF00"/>
                </a:solidFill>
              </a:rPr>
              <a:t>to another faith by the same Spirit, to another gifts of healing by that one Spirit, </a:t>
            </a:r>
            <a:r>
              <a:rPr lang="en-GB" sz="3000" b="1" baseline="30000" dirty="0">
                <a:solidFill>
                  <a:srgbClr val="FFFF00"/>
                </a:solidFill>
              </a:rPr>
              <a:t>10 </a:t>
            </a:r>
            <a:r>
              <a:rPr lang="en-GB" sz="3000" dirty="0">
                <a:solidFill>
                  <a:srgbClr val="FFFF00"/>
                </a:solidFill>
              </a:rPr>
              <a:t>to another miraculous powers, to another prophecy, to another distinguishing between spirits, to another speaking in different kinds of tongues, and to still another the interpretation of tongues. </a:t>
            </a:r>
            <a:r>
              <a:rPr lang="en-GB" sz="3000" b="1" baseline="30000" dirty="0">
                <a:solidFill>
                  <a:srgbClr val="FFFF00"/>
                </a:solidFill>
              </a:rPr>
              <a:t>11 </a:t>
            </a:r>
            <a:r>
              <a:rPr lang="en-GB" sz="3000" dirty="0">
                <a:solidFill>
                  <a:srgbClr val="FFFF00"/>
                </a:solidFill>
              </a:rPr>
              <a:t>All these are the work of one and the same Spirit, and he distributes them to each one, just as he determines.</a:t>
            </a:r>
          </a:p>
          <a:p>
            <a:endParaRPr lang="en-GB" dirty="0"/>
          </a:p>
        </p:txBody>
      </p:sp>
    </p:spTree>
    <p:extLst>
      <p:ext uri="{BB962C8B-B14F-4D97-AF65-F5344CB8AC3E}">
        <p14:creationId xmlns:p14="http://schemas.microsoft.com/office/powerpoint/2010/main" val="1672692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C98E33-C723-178C-CC14-0B4A784F654F}"/>
              </a:ext>
            </a:extLst>
          </p:cNvPr>
          <p:cNvSpPr>
            <a:spLocks noGrp="1"/>
          </p:cNvSpPr>
          <p:nvPr>
            <p:ph idx="1"/>
          </p:nvPr>
        </p:nvSpPr>
        <p:spPr>
          <a:xfrm>
            <a:off x="838200" y="410844"/>
            <a:ext cx="10515600" cy="5766119"/>
          </a:xfrm>
        </p:spPr>
        <p:txBody>
          <a:bodyPr>
            <a:normAutofit fontScale="92500" lnSpcReduction="10000"/>
          </a:bodyPr>
          <a:lstStyle/>
          <a:p>
            <a:pPr marL="0" indent="0">
              <a:buNone/>
            </a:pPr>
            <a:r>
              <a:rPr lang="en-GB" sz="2800" b="1" dirty="0">
                <a:solidFill>
                  <a:srgbClr val="FFFF00"/>
                </a:solidFill>
              </a:rPr>
              <a:t>What is (are) your gift(s)?</a:t>
            </a:r>
          </a:p>
          <a:p>
            <a:pPr marL="0" indent="0">
              <a:buNone/>
            </a:pPr>
            <a:endParaRPr lang="en-GB" sz="2800" dirty="0">
              <a:solidFill>
                <a:srgbClr val="FFFF00"/>
              </a:solidFill>
            </a:endParaRPr>
          </a:p>
          <a:p>
            <a:pPr marL="0" indent="0">
              <a:buNone/>
            </a:pPr>
            <a:r>
              <a:rPr lang="en-GB" sz="2800" dirty="0">
                <a:solidFill>
                  <a:srgbClr val="FFFF00"/>
                </a:solidFill>
              </a:rPr>
              <a:t>Wisdom</a:t>
            </a:r>
          </a:p>
          <a:p>
            <a:pPr marL="0" indent="0">
              <a:buNone/>
            </a:pPr>
            <a:r>
              <a:rPr lang="en-GB" sz="2800" dirty="0">
                <a:solidFill>
                  <a:srgbClr val="FFFF00"/>
                </a:solidFill>
              </a:rPr>
              <a:t>knowledge </a:t>
            </a:r>
          </a:p>
          <a:p>
            <a:pPr marL="0" indent="0">
              <a:buNone/>
            </a:pPr>
            <a:r>
              <a:rPr lang="en-GB" sz="2800" dirty="0">
                <a:solidFill>
                  <a:srgbClr val="FFFF00"/>
                </a:solidFill>
              </a:rPr>
              <a:t>faith </a:t>
            </a:r>
          </a:p>
          <a:p>
            <a:pPr marL="0" indent="0">
              <a:buNone/>
            </a:pPr>
            <a:r>
              <a:rPr lang="en-GB" sz="2800" dirty="0">
                <a:solidFill>
                  <a:srgbClr val="FFFF00"/>
                </a:solidFill>
              </a:rPr>
              <a:t>healing </a:t>
            </a:r>
          </a:p>
          <a:p>
            <a:pPr marL="0" indent="0">
              <a:buNone/>
            </a:pPr>
            <a:r>
              <a:rPr lang="en-GB" sz="2800" dirty="0">
                <a:solidFill>
                  <a:srgbClr val="FFFF00"/>
                </a:solidFill>
              </a:rPr>
              <a:t>miraculous powers</a:t>
            </a:r>
          </a:p>
          <a:p>
            <a:pPr marL="0" indent="0">
              <a:buNone/>
            </a:pPr>
            <a:r>
              <a:rPr lang="en-GB" sz="2800" dirty="0">
                <a:solidFill>
                  <a:srgbClr val="FFFF00"/>
                </a:solidFill>
              </a:rPr>
              <a:t>Prophecy</a:t>
            </a:r>
          </a:p>
          <a:p>
            <a:pPr marL="0" indent="0">
              <a:buNone/>
            </a:pPr>
            <a:r>
              <a:rPr lang="en-GB" sz="2800" dirty="0">
                <a:solidFill>
                  <a:srgbClr val="FFFF00"/>
                </a:solidFill>
              </a:rPr>
              <a:t>distinguishing between spirits</a:t>
            </a:r>
          </a:p>
          <a:p>
            <a:pPr marL="0" indent="0">
              <a:buNone/>
            </a:pPr>
            <a:r>
              <a:rPr lang="en-GB" sz="2800" dirty="0">
                <a:solidFill>
                  <a:srgbClr val="FFFF00"/>
                </a:solidFill>
              </a:rPr>
              <a:t>tongues</a:t>
            </a:r>
          </a:p>
          <a:p>
            <a:pPr marL="0" indent="0">
              <a:buNone/>
            </a:pPr>
            <a:r>
              <a:rPr lang="en-GB" sz="2800" dirty="0">
                <a:solidFill>
                  <a:srgbClr val="FFFF00"/>
                </a:solidFill>
              </a:rPr>
              <a:t>interpretation of tongues </a:t>
            </a:r>
          </a:p>
          <a:p>
            <a:pPr marL="0" indent="0">
              <a:buNone/>
            </a:pPr>
            <a:endParaRPr lang="en-GB" dirty="0"/>
          </a:p>
        </p:txBody>
      </p:sp>
    </p:spTree>
    <p:extLst>
      <p:ext uri="{BB962C8B-B14F-4D97-AF65-F5344CB8AC3E}">
        <p14:creationId xmlns:p14="http://schemas.microsoft.com/office/powerpoint/2010/main" val="4293289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28213-0633-225C-D82C-2F372430E926}"/>
              </a:ext>
            </a:extLst>
          </p:cNvPr>
          <p:cNvSpPr>
            <a:spLocks noGrp="1"/>
          </p:cNvSpPr>
          <p:nvPr>
            <p:ph idx="1"/>
          </p:nvPr>
        </p:nvSpPr>
        <p:spPr>
          <a:xfrm>
            <a:off x="838200" y="628361"/>
            <a:ext cx="10515600" cy="5548602"/>
          </a:xfrm>
        </p:spPr>
        <p:txBody>
          <a:bodyPr>
            <a:normAutofit lnSpcReduction="10000"/>
          </a:bodyPr>
          <a:lstStyle/>
          <a:p>
            <a:pPr marL="0" indent="0">
              <a:buNone/>
            </a:pPr>
            <a:r>
              <a:rPr lang="en-GB" sz="2800" b="1" dirty="0">
                <a:solidFill>
                  <a:srgbClr val="FFFF00"/>
                </a:solidFill>
              </a:rPr>
              <a:t>1 Corinthians 14:1-5</a:t>
            </a:r>
          </a:p>
          <a:p>
            <a:pPr marL="0" indent="0">
              <a:buNone/>
            </a:pPr>
            <a:r>
              <a:rPr lang="en-GB" sz="2800" dirty="0">
                <a:solidFill>
                  <a:srgbClr val="FFFF00"/>
                </a:solidFill>
              </a:rPr>
              <a:t>Follow the way of love and eagerly desire gifts of the Spirit, especially prophecy. </a:t>
            </a:r>
            <a:r>
              <a:rPr lang="en-GB" sz="2800" b="1" baseline="30000" dirty="0">
                <a:solidFill>
                  <a:srgbClr val="FFFF00"/>
                </a:solidFill>
              </a:rPr>
              <a:t>2 </a:t>
            </a:r>
            <a:r>
              <a:rPr lang="en-GB" sz="2800" dirty="0">
                <a:solidFill>
                  <a:srgbClr val="FFFF00"/>
                </a:solidFill>
              </a:rPr>
              <a:t>For anyone who speaks in a tongue does not speak to people but to God. Indeed, no one understands them; they utter mysteries by the Spirit. </a:t>
            </a:r>
            <a:r>
              <a:rPr lang="en-GB" sz="2800" b="1" baseline="30000" dirty="0">
                <a:solidFill>
                  <a:srgbClr val="FFFF00"/>
                </a:solidFill>
              </a:rPr>
              <a:t>3 </a:t>
            </a:r>
            <a:r>
              <a:rPr lang="en-GB" sz="2800" dirty="0">
                <a:solidFill>
                  <a:srgbClr val="FFFF00"/>
                </a:solidFill>
              </a:rPr>
              <a:t>But the one who prophesies speaks to people for their strengthening, encouraging and comfort. </a:t>
            </a:r>
            <a:r>
              <a:rPr lang="en-GB" sz="2800" b="1" baseline="30000" dirty="0">
                <a:solidFill>
                  <a:srgbClr val="FFFF00"/>
                </a:solidFill>
              </a:rPr>
              <a:t>4 </a:t>
            </a:r>
            <a:r>
              <a:rPr lang="en-GB" sz="2800" dirty="0">
                <a:solidFill>
                  <a:srgbClr val="FFFF00"/>
                </a:solidFill>
              </a:rPr>
              <a:t>Anyone who speaks in a tongue edifies themselves, but the one who prophesies edifies the church. </a:t>
            </a:r>
            <a:r>
              <a:rPr lang="en-GB" sz="2800" b="1" baseline="30000" dirty="0">
                <a:solidFill>
                  <a:srgbClr val="FFFF00"/>
                </a:solidFill>
              </a:rPr>
              <a:t>5 </a:t>
            </a:r>
            <a:r>
              <a:rPr lang="en-GB" sz="2800" dirty="0">
                <a:solidFill>
                  <a:srgbClr val="FFFF00"/>
                </a:solidFill>
              </a:rPr>
              <a:t>I would like every one of you to speak in tongues, but I would rather have you prophesy. The one who prophesies is greater than the one who speaks in tongues, unless someone interprets, so that the church may be edified.</a:t>
            </a:r>
          </a:p>
          <a:p>
            <a:endParaRPr lang="en-GB" dirty="0"/>
          </a:p>
        </p:txBody>
      </p:sp>
    </p:spTree>
    <p:extLst>
      <p:ext uri="{BB962C8B-B14F-4D97-AF65-F5344CB8AC3E}">
        <p14:creationId xmlns:p14="http://schemas.microsoft.com/office/powerpoint/2010/main" val="3364369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885">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2F1D97-EF2F-C99C-1B0E-847EF409D883}"/>
              </a:ext>
            </a:extLst>
          </p:cNvPr>
          <p:cNvSpPr>
            <a:spLocks noGrp="1"/>
          </p:cNvSpPr>
          <p:nvPr>
            <p:ph idx="1"/>
          </p:nvPr>
        </p:nvSpPr>
        <p:spPr>
          <a:xfrm>
            <a:off x="838200" y="900546"/>
            <a:ext cx="10515600" cy="5317981"/>
          </a:xfrm>
        </p:spPr>
        <p:txBody>
          <a:bodyPr/>
          <a:lstStyle/>
          <a:p>
            <a:pPr marL="0" indent="0">
              <a:buNone/>
            </a:pPr>
            <a:r>
              <a:rPr lang="en-GB" sz="2800" b="1" dirty="0">
                <a:solidFill>
                  <a:srgbClr val="FFFF00"/>
                </a:solidFill>
              </a:rPr>
              <a:t>1 Corinthians 14:29-32</a:t>
            </a:r>
            <a:r>
              <a:rPr lang="en-GB" sz="2800" b="1" baseline="30000" dirty="0">
                <a:solidFill>
                  <a:srgbClr val="FFFF00"/>
                </a:solidFill>
              </a:rPr>
              <a:t> </a:t>
            </a:r>
          </a:p>
          <a:p>
            <a:pPr marL="0" indent="0">
              <a:buNone/>
            </a:pPr>
            <a:endParaRPr lang="en-GB" sz="2800" dirty="0">
              <a:solidFill>
                <a:srgbClr val="FFFF00"/>
              </a:solidFill>
            </a:endParaRPr>
          </a:p>
          <a:p>
            <a:pPr marL="0" indent="0">
              <a:buNone/>
            </a:pPr>
            <a:r>
              <a:rPr lang="en-GB" sz="2800" b="1" baseline="30000" dirty="0">
                <a:solidFill>
                  <a:srgbClr val="FFFF00"/>
                </a:solidFill>
              </a:rPr>
              <a:t>29 </a:t>
            </a:r>
            <a:r>
              <a:rPr lang="en-GB" sz="2800" dirty="0">
                <a:solidFill>
                  <a:srgbClr val="FFFF00"/>
                </a:solidFill>
              </a:rPr>
              <a:t>Two or three prophets should speak, and the others should weigh carefully what is said. </a:t>
            </a:r>
            <a:r>
              <a:rPr lang="en-GB" sz="2800" b="1" baseline="30000" dirty="0">
                <a:solidFill>
                  <a:srgbClr val="FFFF00"/>
                </a:solidFill>
              </a:rPr>
              <a:t>30 </a:t>
            </a:r>
            <a:r>
              <a:rPr lang="en-GB" sz="2800" dirty="0">
                <a:solidFill>
                  <a:srgbClr val="FFFF00"/>
                </a:solidFill>
              </a:rPr>
              <a:t>And if a revelation comes to someone who is sitting down, the first speaker should stop. </a:t>
            </a:r>
            <a:r>
              <a:rPr lang="en-GB" sz="2800" b="1" baseline="30000" dirty="0">
                <a:solidFill>
                  <a:srgbClr val="FFFF00"/>
                </a:solidFill>
              </a:rPr>
              <a:t>31 </a:t>
            </a:r>
            <a:r>
              <a:rPr lang="en-GB" sz="2800" dirty="0">
                <a:solidFill>
                  <a:srgbClr val="FFFF00"/>
                </a:solidFill>
              </a:rPr>
              <a:t>For you can all prophesy in turn so that everyone may be instructed and encouraged. </a:t>
            </a:r>
            <a:r>
              <a:rPr lang="en-GB" sz="2800" b="1" baseline="30000" dirty="0">
                <a:solidFill>
                  <a:srgbClr val="FFFF00"/>
                </a:solidFill>
              </a:rPr>
              <a:t>32 </a:t>
            </a:r>
            <a:r>
              <a:rPr lang="en-GB" sz="2800" dirty="0">
                <a:solidFill>
                  <a:srgbClr val="FFFF00"/>
                </a:solidFill>
              </a:rPr>
              <a:t>The spirits of prophets are subject to the control of prophets. </a:t>
            </a:r>
            <a:r>
              <a:rPr lang="en-GB" sz="2800" b="1" baseline="30000" dirty="0">
                <a:solidFill>
                  <a:srgbClr val="FFFF00"/>
                </a:solidFill>
              </a:rPr>
              <a:t>33 </a:t>
            </a:r>
            <a:r>
              <a:rPr lang="en-GB" sz="2800" dirty="0">
                <a:solidFill>
                  <a:srgbClr val="FFFF00"/>
                </a:solidFill>
              </a:rPr>
              <a:t>For God is not a God of disorder but of peace—as in all the congregations of the Lord’s people.</a:t>
            </a:r>
          </a:p>
          <a:p>
            <a:pPr marL="0" indent="0">
              <a:buNone/>
            </a:pPr>
            <a:endParaRPr lang="en-GB" dirty="0"/>
          </a:p>
        </p:txBody>
      </p:sp>
    </p:spTree>
    <p:extLst>
      <p:ext uri="{BB962C8B-B14F-4D97-AF65-F5344CB8AC3E}">
        <p14:creationId xmlns:p14="http://schemas.microsoft.com/office/powerpoint/2010/main" val="2056463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AC9249-01AC-C6D2-F468-968339D5B13D}"/>
              </a:ext>
            </a:extLst>
          </p:cNvPr>
          <p:cNvSpPr>
            <a:spLocks noGrp="1"/>
          </p:cNvSpPr>
          <p:nvPr>
            <p:ph idx="1"/>
          </p:nvPr>
        </p:nvSpPr>
        <p:spPr>
          <a:xfrm>
            <a:off x="838200" y="410844"/>
            <a:ext cx="10515600" cy="5766119"/>
          </a:xfrm>
        </p:spPr>
        <p:txBody>
          <a:bodyPr/>
          <a:lstStyle/>
          <a:p>
            <a:pPr marL="0" indent="0">
              <a:buNone/>
            </a:pPr>
            <a:r>
              <a:rPr lang="en-GB" sz="2800" b="1" dirty="0">
                <a:solidFill>
                  <a:srgbClr val="FFFF00"/>
                </a:solidFill>
              </a:rPr>
              <a:t>1 Thessalonians 5:16-22</a:t>
            </a:r>
          </a:p>
          <a:p>
            <a:pPr marL="0" indent="0">
              <a:buNone/>
            </a:pPr>
            <a:endParaRPr lang="en-GB" sz="2800" dirty="0">
              <a:solidFill>
                <a:srgbClr val="FFFF00"/>
              </a:solidFill>
            </a:endParaRPr>
          </a:p>
          <a:p>
            <a:pPr marL="0" indent="0">
              <a:buNone/>
            </a:pPr>
            <a:r>
              <a:rPr lang="en-GB" sz="2800" b="1" baseline="30000" dirty="0">
                <a:solidFill>
                  <a:srgbClr val="FFFF00"/>
                </a:solidFill>
              </a:rPr>
              <a:t>16 </a:t>
            </a:r>
            <a:r>
              <a:rPr lang="en-GB" sz="2800" dirty="0">
                <a:solidFill>
                  <a:srgbClr val="FFFF00"/>
                </a:solidFill>
              </a:rPr>
              <a:t>Rejoice always, </a:t>
            </a:r>
            <a:r>
              <a:rPr lang="en-GB" sz="2800" b="1" baseline="30000" dirty="0">
                <a:solidFill>
                  <a:srgbClr val="FFFF00"/>
                </a:solidFill>
              </a:rPr>
              <a:t>17 </a:t>
            </a:r>
            <a:r>
              <a:rPr lang="en-GB" sz="2800" dirty="0">
                <a:solidFill>
                  <a:srgbClr val="FFFF00"/>
                </a:solidFill>
              </a:rPr>
              <a:t>pray continually, </a:t>
            </a:r>
            <a:r>
              <a:rPr lang="en-GB" sz="2800" b="1" baseline="30000" dirty="0">
                <a:solidFill>
                  <a:srgbClr val="FFFF00"/>
                </a:solidFill>
              </a:rPr>
              <a:t>18 </a:t>
            </a:r>
            <a:r>
              <a:rPr lang="en-GB" sz="2800" dirty="0">
                <a:solidFill>
                  <a:srgbClr val="FFFF00"/>
                </a:solidFill>
              </a:rPr>
              <a:t>give thanks in all circumstances; for this is God’s will for you in Christ Jesus.</a:t>
            </a:r>
          </a:p>
          <a:p>
            <a:pPr marL="0" indent="0">
              <a:buNone/>
            </a:pPr>
            <a:r>
              <a:rPr lang="en-GB" sz="2800" b="1" baseline="30000" dirty="0">
                <a:solidFill>
                  <a:srgbClr val="FFFF00"/>
                </a:solidFill>
              </a:rPr>
              <a:t>19 </a:t>
            </a:r>
            <a:r>
              <a:rPr lang="en-GB" sz="2800" dirty="0">
                <a:solidFill>
                  <a:srgbClr val="FFFF00"/>
                </a:solidFill>
              </a:rPr>
              <a:t>Do not quench the Spirit. </a:t>
            </a:r>
            <a:r>
              <a:rPr lang="en-GB" sz="2800" b="1" baseline="30000" dirty="0">
                <a:solidFill>
                  <a:srgbClr val="FFFF00"/>
                </a:solidFill>
              </a:rPr>
              <a:t>20 </a:t>
            </a:r>
            <a:r>
              <a:rPr lang="en-GB" sz="2800" dirty="0">
                <a:solidFill>
                  <a:srgbClr val="FFFF00"/>
                </a:solidFill>
              </a:rPr>
              <a:t>Do not treat prophecies with contempt </a:t>
            </a:r>
            <a:r>
              <a:rPr lang="en-GB" sz="2800" b="1" baseline="30000" dirty="0">
                <a:solidFill>
                  <a:srgbClr val="FFFF00"/>
                </a:solidFill>
              </a:rPr>
              <a:t>21 </a:t>
            </a:r>
            <a:r>
              <a:rPr lang="en-GB" sz="2800" dirty="0">
                <a:solidFill>
                  <a:srgbClr val="FFFF00"/>
                </a:solidFill>
              </a:rPr>
              <a:t>but test them all; hold on to what is good, </a:t>
            </a:r>
            <a:r>
              <a:rPr lang="en-GB" sz="2800" b="1" baseline="30000" dirty="0">
                <a:solidFill>
                  <a:srgbClr val="FFFF00"/>
                </a:solidFill>
              </a:rPr>
              <a:t>22 </a:t>
            </a:r>
            <a:r>
              <a:rPr lang="en-GB" sz="2800" dirty="0">
                <a:solidFill>
                  <a:srgbClr val="FFFF00"/>
                </a:solidFill>
              </a:rPr>
              <a:t>reject every kind of evil.</a:t>
            </a:r>
          </a:p>
          <a:p>
            <a:endParaRPr lang="en-GB" dirty="0"/>
          </a:p>
        </p:txBody>
      </p:sp>
    </p:spTree>
    <p:extLst>
      <p:ext uri="{BB962C8B-B14F-4D97-AF65-F5344CB8AC3E}">
        <p14:creationId xmlns:p14="http://schemas.microsoft.com/office/powerpoint/2010/main" val="1459497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96FC-F343-FE7B-839D-8436FB836C8B}"/>
              </a:ext>
            </a:extLst>
          </p:cNvPr>
          <p:cNvSpPr>
            <a:spLocks noGrp="1"/>
          </p:cNvSpPr>
          <p:nvPr>
            <p:ph type="title"/>
          </p:nvPr>
        </p:nvSpPr>
        <p:spPr>
          <a:xfrm>
            <a:off x="838200" y="365126"/>
            <a:ext cx="10515600" cy="64366"/>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D4125CBF-E1DE-3AD2-259E-85203F245B54}"/>
              </a:ext>
            </a:extLst>
          </p:cNvPr>
          <p:cNvSpPr>
            <a:spLocks noGrp="1"/>
          </p:cNvSpPr>
          <p:nvPr>
            <p:ph idx="1"/>
          </p:nvPr>
        </p:nvSpPr>
        <p:spPr>
          <a:xfrm>
            <a:off x="775855" y="656070"/>
            <a:ext cx="10515600" cy="5456527"/>
          </a:xfrm>
        </p:spPr>
        <p:txBody>
          <a:bodyPr/>
          <a:lstStyle/>
          <a:p>
            <a:pPr marL="0" indent="0">
              <a:buNone/>
            </a:pPr>
            <a:r>
              <a:rPr lang="en-GB" sz="2800" b="1" dirty="0">
                <a:solidFill>
                  <a:srgbClr val="FFFF00"/>
                </a:solidFill>
              </a:rPr>
              <a:t>Isaiah 43:19</a:t>
            </a:r>
          </a:p>
          <a:p>
            <a:pPr marL="0" indent="0">
              <a:buNone/>
            </a:pPr>
            <a:endParaRPr lang="en-GB" sz="2800" dirty="0">
              <a:solidFill>
                <a:srgbClr val="FFFF00"/>
              </a:solidFill>
            </a:endParaRPr>
          </a:p>
          <a:p>
            <a:pPr marL="0" indent="0">
              <a:buNone/>
            </a:pPr>
            <a:r>
              <a:rPr lang="en-GB" sz="2800" b="1" baseline="30000" dirty="0">
                <a:solidFill>
                  <a:srgbClr val="FFFF00"/>
                </a:solidFill>
              </a:rPr>
              <a:t> </a:t>
            </a:r>
            <a:r>
              <a:rPr lang="en-GB" sz="2800" dirty="0">
                <a:solidFill>
                  <a:srgbClr val="FFFF00"/>
                </a:solidFill>
              </a:rPr>
              <a:t>See, I am doing a new thing!  Now it springs up; do you not perceive it?</a:t>
            </a:r>
          </a:p>
          <a:p>
            <a:pPr marL="0" indent="0">
              <a:buNone/>
            </a:pPr>
            <a:r>
              <a:rPr lang="en-GB" sz="2800" dirty="0">
                <a:solidFill>
                  <a:srgbClr val="FFFF00"/>
                </a:solidFill>
              </a:rPr>
              <a:t>Philippians 3:13-14</a:t>
            </a:r>
          </a:p>
          <a:p>
            <a:pPr marL="0" indent="0">
              <a:buNone/>
            </a:pPr>
            <a:r>
              <a:rPr lang="en-GB" sz="2800" dirty="0">
                <a:solidFill>
                  <a:srgbClr val="FFFF00"/>
                </a:solidFill>
              </a:rPr>
              <a:t>Forgetting what is behind and straining toward what is ahead, </a:t>
            </a:r>
            <a:r>
              <a:rPr lang="en-GB" sz="2800" b="1" baseline="30000" dirty="0">
                <a:solidFill>
                  <a:srgbClr val="FFFF00"/>
                </a:solidFill>
              </a:rPr>
              <a:t>14 </a:t>
            </a:r>
            <a:r>
              <a:rPr lang="en-GB" sz="2800" dirty="0">
                <a:solidFill>
                  <a:srgbClr val="FFFF00"/>
                </a:solidFill>
              </a:rPr>
              <a:t>I press on toward the goal to win the prize for which God has called me heavenward in Christ Jesus.</a:t>
            </a:r>
          </a:p>
          <a:p>
            <a:pPr marL="0" indent="0">
              <a:buNone/>
            </a:pPr>
            <a:endParaRPr lang="en-GB" dirty="0"/>
          </a:p>
        </p:txBody>
      </p:sp>
    </p:spTree>
    <p:extLst>
      <p:ext uri="{BB962C8B-B14F-4D97-AF65-F5344CB8AC3E}">
        <p14:creationId xmlns:p14="http://schemas.microsoft.com/office/powerpoint/2010/main" val="1736575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D3BF33-0BE0-EB51-EEBF-945E783CA74F}"/>
              </a:ext>
            </a:extLst>
          </p:cNvPr>
          <p:cNvSpPr>
            <a:spLocks noGrp="1"/>
          </p:cNvSpPr>
          <p:nvPr>
            <p:ph idx="1"/>
          </p:nvPr>
        </p:nvSpPr>
        <p:spPr>
          <a:xfrm>
            <a:off x="838200" y="748145"/>
            <a:ext cx="10515600" cy="5428818"/>
          </a:xfrm>
        </p:spPr>
        <p:txBody>
          <a:bodyPr/>
          <a:lstStyle/>
          <a:p>
            <a:pPr marL="0" indent="0">
              <a:buNone/>
            </a:pPr>
            <a:r>
              <a:rPr lang="en-GB" sz="2800" b="1" dirty="0">
                <a:solidFill>
                  <a:srgbClr val="FFFF00"/>
                </a:solidFill>
              </a:rPr>
              <a:t>2 Timothy 1:6-8</a:t>
            </a:r>
          </a:p>
          <a:p>
            <a:pPr marL="0" indent="0">
              <a:buNone/>
            </a:pPr>
            <a:endParaRPr lang="en-GB" sz="2800" dirty="0">
              <a:solidFill>
                <a:srgbClr val="FFFF00"/>
              </a:solidFill>
            </a:endParaRPr>
          </a:p>
          <a:p>
            <a:pPr marL="0" indent="0">
              <a:buNone/>
            </a:pPr>
            <a:r>
              <a:rPr lang="en-GB" sz="2800" b="1" baseline="30000" dirty="0">
                <a:solidFill>
                  <a:srgbClr val="FFFF00"/>
                </a:solidFill>
              </a:rPr>
              <a:t>6 </a:t>
            </a:r>
            <a:r>
              <a:rPr lang="en-GB" sz="2800" dirty="0">
                <a:solidFill>
                  <a:srgbClr val="FFFF00"/>
                </a:solidFill>
              </a:rPr>
              <a:t>For this reason I remind you to fan into flame the gift of God, which is in you through the laying on of my hands. </a:t>
            </a:r>
            <a:r>
              <a:rPr lang="en-GB" sz="2800" b="1" baseline="30000" dirty="0">
                <a:solidFill>
                  <a:srgbClr val="FFFF00"/>
                </a:solidFill>
              </a:rPr>
              <a:t>7 </a:t>
            </a:r>
            <a:r>
              <a:rPr lang="en-GB" sz="2800" dirty="0">
                <a:solidFill>
                  <a:srgbClr val="FFFF00"/>
                </a:solidFill>
              </a:rPr>
              <a:t>For the Spirit God gave us does not make us timid, but gives us power, love and self-discipline. </a:t>
            </a:r>
            <a:r>
              <a:rPr lang="en-GB" sz="2800" b="1" baseline="30000" dirty="0">
                <a:solidFill>
                  <a:srgbClr val="FFFF00"/>
                </a:solidFill>
              </a:rPr>
              <a:t>8 </a:t>
            </a:r>
            <a:r>
              <a:rPr lang="en-GB" sz="2800" dirty="0">
                <a:solidFill>
                  <a:srgbClr val="FFFF00"/>
                </a:solidFill>
              </a:rPr>
              <a:t>So do not be ashamed of the testimony about our Lord or of me his prisoner. Rather, join with me in suffering for the gospel, by the power of God.</a:t>
            </a:r>
          </a:p>
          <a:p>
            <a:endParaRPr lang="en-GB" dirty="0"/>
          </a:p>
        </p:txBody>
      </p:sp>
    </p:spTree>
    <p:extLst>
      <p:ext uri="{BB962C8B-B14F-4D97-AF65-F5344CB8AC3E}">
        <p14:creationId xmlns:p14="http://schemas.microsoft.com/office/powerpoint/2010/main" val="1635998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8C13-A2E8-8524-56F2-2C2ECFC6C4F8}"/>
              </a:ext>
            </a:extLst>
          </p:cNvPr>
          <p:cNvSpPr>
            <a:spLocks noGrp="1"/>
          </p:cNvSpPr>
          <p:nvPr>
            <p:ph type="ctrTitle"/>
          </p:nvPr>
        </p:nvSpPr>
        <p:spPr>
          <a:xfrm>
            <a:off x="1524000" y="207818"/>
            <a:ext cx="9144000" cy="113459"/>
          </a:xfrm>
        </p:spPr>
        <p:txBody>
          <a:bodyPr>
            <a:normAutofit fontScale="90000"/>
          </a:bodyPr>
          <a:lstStyle/>
          <a:p>
            <a:endParaRPr lang="en-GB" sz="2800" dirty="0"/>
          </a:p>
        </p:txBody>
      </p:sp>
      <p:sp>
        <p:nvSpPr>
          <p:cNvPr id="5" name="Subtitle 4">
            <a:extLst>
              <a:ext uri="{FF2B5EF4-FFF2-40B4-BE49-F238E27FC236}">
                <a16:creationId xmlns:a16="http://schemas.microsoft.com/office/drawing/2014/main" id="{A683E5BF-9293-AD77-2217-59C5F0B654C7}"/>
              </a:ext>
            </a:extLst>
          </p:cNvPr>
          <p:cNvSpPr>
            <a:spLocks noGrp="1"/>
          </p:cNvSpPr>
          <p:nvPr>
            <p:ph type="subTitle" idx="1"/>
          </p:nvPr>
        </p:nvSpPr>
        <p:spPr>
          <a:xfrm>
            <a:off x="471055" y="401782"/>
            <a:ext cx="10897161" cy="6134942"/>
          </a:xfrm>
        </p:spPr>
        <p:txBody>
          <a:bodyPr>
            <a:normAutofit/>
          </a:bodyPr>
          <a:lstStyle/>
          <a:p>
            <a:pPr algn="l"/>
            <a:r>
              <a:rPr lang="en-GB" sz="2800" b="1" dirty="0">
                <a:solidFill>
                  <a:srgbClr val="FFFF00"/>
                </a:solidFill>
              </a:rPr>
              <a:t>Ephesians 4:11-13</a:t>
            </a:r>
          </a:p>
          <a:p>
            <a:pPr algn="l"/>
            <a:br>
              <a:rPr lang="en-GB" sz="2800" dirty="0">
                <a:solidFill>
                  <a:srgbClr val="FFFF00"/>
                </a:solidFill>
              </a:rPr>
            </a:br>
            <a:r>
              <a:rPr lang="en-GB" sz="2800" dirty="0">
                <a:solidFill>
                  <a:srgbClr val="FFFF00"/>
                </a:solidFill>
              </a:rPr>
              <a:t> 11 Christ himself gave the apostles, the prophets, the evangelists, the pastors and teachers, 12 to equip his people for works of service, so that the body of Christ may be built up 13 until we all reach unity in the faith and in the knowledge of the Son of God and become mature, attaining to the whole measure of the fullness of Christ</a:t>
            </a:r>
            <a:r>
              <a:rPr lang="en-GB" sz="2800" dirty="0"/>
              <a:t>.</a:t>
            </a:r>
            <a:br>
              <a:rPr lang="en-GB" sz="2800" dirty="0"/>
            </a:br>
            <a:endParaRPr lang="en-GB" sz="2800" dirty="0"/>
          </a:p>
          <a:p>
            <a:endParaRPr lang="en-GB" dirty="0"/>
          </a:p>
        </p:txBody>
      </p:sp>
    </p:spTree>
    <p:extLst>
      <p:ext uri="{BB962C8B-B14F-4D97-AF65-F5344CB8AC3E}">
        <p14:creationId xmlns:p14="http://schemas.microsoft.com/office/powerpoint/2010/main" val="858817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45ED6-A47C-55FF-CA0F-2F6750CE1EDE}"/>
              </a:ext>
            </a:extLst>
          </p:cNvPr>
          <p:cNvSpPr>
            <a:spLocks noGrp="1"/>
          </p:cNvSpPr>
          <p:nvPr>
            <p:ph idx="1"/>
          </p:nvPr>
        </p:nvSpPr>
        <p:spPr>
          <a:xfrm>
            <a:off x="838200" y="548001"/>
            <a:ext cx="10515600" cy="5628962"/>
          </a:xfrm>
        </p:spPr>
        <p:txBody>
          <a:bodyPr>
            <a:normAutofit/>
          </a:bodyPr>
          <a:lstStyle/>
          <a:p>
            <a:pPr marL="0" indent="0">
              <a:buNone/>
            </a:pPr>
            <a:r>
              <a:rPr lang="en-GB" sz="2800" b="1" dirty="0">
                <a:solidFill>
                  <a:srgbClr val="FFFF00"/>
                </a:solidFill>
              </a:rPr>
              <a:t>Ephesians 2:19b-22</a:t>
            </a:r>
            <a:r>
              <a:rPr lang="en-GB" sz="2800" dirty="0">
                <a:solidFill>
                  <a:srgbClr val="FFFF00"/>
                </a:solidFill>
              </a:rPr>
              <a:t> </a:t>
            </a:r>
          </a:p>
          <a:p>
            <a:pPr marL="0" indent="0">
              <a:buNone/>
            </a:pPr>
            <a:endParaRPr lang="en-GB" sz="2800" dirty="0">
              <a:solidFill>
                <a:srgbClr val="FFFF00"/>
              </a:solidFill>
            </a:endParaRPr>
          </a:p>
          <a:p>
            <a:pPr marL="0" indent="0">
              <a:buNone/>
            </a:pPr>
            <a:r>
              <a:rPr lang="en-GB" sz="2800" dirty="0">
                <a:solidFill>
                  <a:srgbClr val="FFFF00"/>
                </a:solidFill>
              </a:rPr>
              <a:t>you are no longer foreigners and strangers, but fellow citizens with God’s people and also members of his household, </a:t>
            </a:r>
            <a:r>
              <a:rPr lang="en-GB" sz="2800" b="1" baseline="30000" dirty="0">
                <a:solidFill>
                  <a:srgbClr val="FFFF00"/>
                </a:solidFill>
              </a:rPr>
              <a:t>20 </a:t>
            </a:r>
            <a:r>
              <a:rPr lang="en-GB" sz="2800" dirty="0">
                <a:solidFill>
                  <a:srgbClr val="FFFF00"/>
                </a:solidFill>
              </a:rPr>
              <a:t>built on the foundation of the apostles and prophets, with Christ Jesus himself as the chief cornerstone. </a:t>
            </a:r>
            <a:r>
              <a:rPr lang="en-GB" sz="2800" b="1" baseline="30000" dirty="0">
                <a:solidFill>
                  <a:srgbClr val="FFFF00"/>
                </a:solidFill>
              </a:rPr>
              <a:t>21 </a:t>
            </a:r>
            <a:r>
              <a:rPr lang="en-GB" sz="2800" dirty="0">
                <a:solidFill>
                  <a:srgbClr val="FFFF00"/>
                </a:solidFill>
              </a:rPr>
              <a:t>In him the whole building is joined together and rises to become a holy temple in the Lord. </a:t>
            </a:r>
            <a:r>
              <a:rPr lang="en-GB" sz="2800" b="1" baseline="30000" dirty="0">
                <a:solidFill>
                  <a:srgbClr val="FFFF00"/>
                </a:solidFill>
              </a:rPr>
              <a:t>22 </a:t>
            </a:r>
            <a:r>
              <a:rPr lang="en-GB" sz="2800" dirty="0">
                <a:solidFill>
                  <a:srgbClr val="FFFF00"/>
                </a:solidFill>
              </a:rPr>
              <a:t>And in him you too are being built together to become a dwelling in which God lives by his Spirit.</a:t>
            </a:r>
          </a:p>
          <a:p>
            <a:endParaRPr lang="en-GB" dirty="0"/>
          </a:p>
        </p:txBody>
      </p:sp>
    </p:spTree>
    <p:extLst>
      <p:ext uri="{BB962C8B-B14F-4D97-AF65-F5344CB8AC3E}">
        <p14:creationId xmlns:p14="http://schemas.microsoft.com/office/powerpoint/2010/main" val="220526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A2F2-E5BB-2BEC-EF93-D919BFF336EE}"/>
              </a:ext>
            </a:extLst>
          </p:cNvPr>
          <p:cNvSpPr>
            <a:spLocks noGrp="1"/>
          </p:cNvSpPr>
          <p:nvPr>
            <p:ph type="title"/>
          </p:nvPr>
        </p:nvSpPr>
        <p:spPr>
          <a:xfrm>
            <a:off x="838200" y="365125"/>
            <a:ext cx="10515600" cy="45719"/>
          </a:xfrm>
        </p:spPr>
        <p:txBody>
          <a:bodyPr>
            <a:normAutofit fontScale="90000"/>
          </a:bodyPr>
          <a:lstStyle/>
          <a:p>
            <a:endParaRPr lang="en-GB" dirty="0"/>
          </a:p>
        </p:txBody>
      </p:sp>
      <p:sp>
        <p:nvSpPr>
          <p:cNvPr id="3" name="Content Placeholder 2">
            <a:extLst>
              <a:ext uri="{FF2B5EF4-FFF2-40B4-BE49-F238E27FC236}">
                <a16:creationId xmlns:a16="http://schemas.microsoft.com/office/drawing/2014/main" id="{B856B0F5-4D94-21DE-4EF6-38698979772E}"/>
              </a:ext>
            </a:extLst>
          </p:cNvPr>
          <p:cNvSpPr>
            <a:spLocks noGrp="1"/>
          </p:cNvSpPr>
          <p:nvPr>
            <p:ph idx="1"/>
          </p:nvPr>
        </p:nvSpPr>
        <p:spPr>
          <a:xfrm>
            <a:off x="838200" y="762000"/>
            <a:ext cx="10515600" cy="5414963"/>
          </a:xfrm>
        </p:spPr>
        <p:txBody>
          <a:bodyPr/>
          <a:lstStyle/>
          <a:p>
            <a:pPr marL="0" indent="0">
              <a:buNone/>
            </a:pPr>
            <a:r>
              <a:rPr lang="en-GB" sz="2800" b="1" dirty="0">
                <a:solidFill>
                  <a:srgbClr val="FFFF00"/>
                </a:solidFill>
              </a:rPr>
              <a:t>Ephesians 3:4-5</a:t>
            </a:r>
          </a:p>
          <a:p>
            <a:pPr marL="0" indent="0">
              <a:buNone/>
            </a:pPr>
            <a:endParaRPr lang="en-GB" sz="2800" dirty="0">
              <a:solidFill>
                <a:srgbClr val="FFFF00"/>
              </a:solidFill>
            </a:endParaRPr>
          </a:p>
          <a:p>
            <a:pPr marL="0" indent="0">
              <a:buNone/>
            </a:pPr>
            <a:r>
              <a:rPr lang="en-GB" sz="2800" dirty="0">
                <a:solidFill>
                  <a:srgbClr val="FFFF00"/>
                </a:solidFill>
              </a:rPr>
              <a:t> </a:t>
            </a:r>
            <a:r>
              <a:rPr lang="en-GB" sz="2800" b="1" baseline="30000" dirty="0">
                <a:solidFill>
                  <a:srgbClr val="FFFF00"/>
                </a:solidFill>
              </a:rPr>
              <a:t>4 </a:t>
            </a:r>
            <a:r>
              <a:rPr lang="en-GB" sz="2800" dirty="0">
                <a:solidFill>
                  <a:srgbClr val="FFFF00"/>
                </a:solidFill>
              </a:rPr>
              <a:t>In reading this, then, you will be able to understand my insight into the mystery of Christ, </a:t>
            </a:r>
            <a:r>
              <a:rPr lang="en-GB" sz="2800" b="1" baseline="30000" dirty="0">
                <a:solidFill>
                  <a:srgbClr val="FFFF00"/>
                </a:solidFill>
              </a:rPr>
              <a:t>5 </a:t>
            </a:r>
            <a:r>
              <a:rPr lang="en-GB" sz="2800" dirty="0">
                <a:solidFill>
                  <a:srgbClr val="FFFF00"/>
                </a:solidFill>
              </a:rPr>
              <a:t>which was not made known to people in other generations as it has now been revealed by the Spirit to God’s holy apostles and prophets.</a:t>
            </a:r>
          </a:p>
          <a:p>
            <a:endParaRPr lang="en-GB" dirty="0"/>
          </a:p>
        </p:txBody>
      </p:sp>
    </p:spTree>
    <p:extLst>
      <p:ext uri="{BB962C8B-B14F-4D97-AF65-F5344CB8AC3E}">
        <p14:creationId xmlns:p14="http://schemas.microsoft.com/office/powerpoint/2010/main" val="322984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gs>
            <a:gs pos="100000">
              <a:schemeClr val="bg1"/>
            </a:gs>
          </a:gsLst>
          <a:lin ang="612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24E97B-B849-A72D-5CE8-D3DEE8A81ED2}"/>
              </a:ext>
            </a:extLst>
          </p:cNvPr>
          <p:cNvSpPr>
            <a:spLocks noGrp="1"/>
          </p:cNvSpPr>
          <p:nvPr>
            <p:ph idx="1"/>
          </p:nvPr>
        </p:nvSpPr>
        <p:spPr>
          <a:xfrm>
            <a:off x="838200" y="807605"/>
            <a:ext cx="10515600" cy="5369358"/>
          </a:xfrm>
        </p:spPr>
        <p:txBody>
          <a:bodyPr/>
          <a:lstStyle/>
          <a:p>
            <a:pPr marL="0" indent="0">
              <a:buNone/>
            </a:pPr>
            <a:r>
              <a:rPr lang="en-GB" sz="2800" b="1" dirty="0">
                <a:solidFill>
                  <a:srgbClr val="FFFF00"/>
                </a:solidFill>
              </a:rPr>
              <a:t>Colossians 2:1-2</a:t>
            </a:r>
          </a:p>
          <a:p>
            <a:pPr marL="0" indent="0">
              <a:buNone/>
            </a:pPr>
            <a:r>
              <a:rPr lang="en-GB" sz="2800" b="1" dirty="0">
                <a:solidFill>
                  <a:srgbClr val="FFFF00"/>
                </a:solidFill>
              </a:rPr>
              <a:t> </a:t>
            </a:r>
          </a:p>
          <a:p>
            <a:pPr marL="0" indent="0">
              <a:buNone/>
            </a:pPr>
            <a:r>
              <a:rPr lang="en-GB" sz="2800" dirty="0">
                <a:solidFill>
                  <a:srgbClr val="FFFF00"/>
                </a:solidFill>
              </a:rPr>
              <a:t> I want you to know how great a struggle I have for you and for those at Laodicea and for all who have not seen me face to face, that their hearts may be encouraged, being knit together in love to reach all the riches of full assurance of understanding and the knowledge of God’s mystery, which is Christ” </a:t>
            </a:r>
          </a:p>
          <a:p>
            <a:pPr marL="0" indent="0">
              <a:buNone/>
            </a:pPr>
            <a:endParaRPr lang="en-GB" dirty="0"/>
          </a:p>
        </p:txBody>
      </p:sp>
    </p:spTree>
    <p:extLst>
      <p:ext uri="{BB962C8B-B14F-4D97-AF65-F5344CB8AC3E}">
        <p14:creationId xmlns:p14="http://schemas.microsoft.com/office/powerpoint/2010/main" val="394645746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592</TotalTime>
  <Words>1149</Words>
  <Application>Microsoft Office PowerPoint</Application>
  <PresentationFormat>Widescreen</PresentationFormat>
  <Paragraphs>73</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Deards</dc:creator>
  <cp:lastModifiedBy>WordsPC</cp:lastModifiedBy>
  <cp:revision>14</cp:revision>
  <dcterms:created xsi:type="dcterms:W3CDTF">2026-01-09T16:48:58Z</dcterms:created>
  <dcterms:modified xsi:type="dcterms:W3CDTF">2026-02-08T12:26:45Z</dcterms:modified>
</cp:coreProperties>
</file>