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7"/>
  </p:notesMasterIdLst>
  <p:sldIdLst>
    <p:sldId id="268" r:id="rId2"/>
    <p:sldId id="259" r:id="rId3"/>
    <p:sldId id="272" r:id="rId4"/>
    <p:sldId id="261" r:id="rId5"/>
    <p:sldId id="262" r:id="rId6"/>
    <p:sldId id="263" r:id="rId7"/>
    <p:sldId id="264" r:id="rId8"/>
    <p:sldId id="265" r:id="rId9"/>
    <p:sldId id="273" r:id="rId10"/>
    <p:sldId id="266" r:id="rId11"/>
    <p:sldId id="267" r:id="rId12"/>
    <p:sldId id="270" r:id="rId13"/>
    <p:sldId id="274" r:id="rId14"/>
    <p:sldId id="271" r:id="rId15"/>
    <p:sldId id="269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94595" autoAdjust="0"/>
  </p:normalViewPr>
  <p:slideViewPr>
    <p:cSldViewPr>
      <p:cViewPr varScale="1">
        <p:scale>
          <a:sx n="57" d="100"/>
          <a:sy n="57" d="100"/>
        </p:scale>
        <p:origin x="1468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8CCAD9E7-4B69-95EA-4AFA-4FCF3D643E9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14B9A0AA-6281-1ADE-2FA7-1EF2457A7BE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E6DC0C3-B0AA-FD44-BEDB-3FC94E0564D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3797" name="Rectangle 5">
            <a:extLst>
              <a:ext uri="{FF2B5EF4-FFF2-40B4-BE49-F238E27FC236}">
                <a16:creationId xmlns:a16="http://schemas.microsoft.com/office/drawing/2014/main" id="{005F4E4E-4CC8-69D6-3F3C-801241494A8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3798" name="Rectangle 6">
            <a:extLst>
              <a:ext uri="{FF2B5EF4-FFF2-40B4-BE49-F238E27FC236}">
                <a16:creationId xmlns:a16="http://schemas.microsoft.com/office/drawing/2014/main" id="{9AA1DFAA-7BD7-B86F-7B2A-019012E81DF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3799" name="Rectangle 7">
            <a:extLst>
              <a:ext uri="{FF2B5EF4-FFF2-40B4-BE49-F238E27FC236}">
                <a16:creationId xmlns:a16="http://schemas.microsoft.com/office/drawing/2014/main" id="{0C51D2C8-941D-5A0C-086C-5CC282D56C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805EA56-2886-4251-97AD-C880809DD1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id="{AB27BE48-7CB2-D1FB-9A31-B3431795E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819400" y="4876800"/>
            <a:ext cx="5943600" cy="1143000"/>
          </a:xfrm>
        </p:spPr>
        <p:txBody>
          <a:bodyPr lIns="92075" tIns="46038" rIns="92075" bIns="46038" anchor="ctr"/>
          <a:lstStyle>
            <a:lvl1pPr marL="0" indent="0" algn="ctr">
              <a:buFont typeface="Wingdings" panose="05000000000000000000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94126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475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53300" y="152400"/>
            <a:ext cx="15621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152400"/>
            <a:ext cx="45339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95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17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6876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143000"/>
            <a:ext cx="30480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7400" y="1143000"/>
            <a:ext cx="30480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685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574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115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0018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8194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106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>
            <a:extLst>
              <a:ext uri="{FF2B5EF4-FFF2-40B4-BE49-F238E27FC236}">
                <a16:creationId xmlns:a16="http://schemas.microsoft.com/office/drawing/2014/main" id="{B8176BE2-37CA-FFC3-B776-00AA56596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5">
            <a:extLst>
              <a:ext uri="{FF2B5EF4-FFF2-40B4-BE49-F238E27FC236}">
                <a16:creationId xmlns:a16="http://schemas.microsoft.com/office/drawing/2014/main" id="{8101FAC1-FCB6-3068-8D83-2EA323D7D1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667000" y="152400"/>
            <a:ext cx="6248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11">
            <a:extLst>
              <a:ext uri="{FF2B5EF4-FFF2-40B4-BE49-F238E27FC236}">
                <a16:creationId xmlns:a16="http://schemas.microsoft.com/office/drawing/2014/main" id="{EE9CBD74-9B29-AF22-5C64-70DD26B99F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667000" y="1143000"/>
            <a:ext cx="62484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w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5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om2momflorida.wordpress.com/2012/09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358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5D08AAB9-18D9-15CA-02F0-43BFA19140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43200" y="3581400"/>
            <a:ext cx="5995988" cy="2852737"/>
          </a:xfrm>
        </p:spPr>
        <p:txBody>
          <a:bodyPr/>
          <a:lstStyle/>
          <a:p>
            <a:pPr eaLnBrk="1" hangingPunct="1"/>
            <a:r>
              <a:rPr lang="en-GB" alt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 distinctive expectancy </a:t>
            </a:r>
            <a: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v.9</a:t>
            </a:r>
            <a:b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“When Jesus heard this, </a:t>
            </a:r>
            <a:r>
              <a:rPr lang="en-GB" alt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WAS AMAZED</a:t>
            </a:r>
            <a:r>
              <a:rPr lang="en-GB" alt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(surprised)  at him, and turning to the crowd following him he said, I tell you, I have not found such great faith even in Israel.”</a:t>
            </a:r>
            <a:endParaRPr lang="en-GB" altLang="en-US" sz="4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053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5D08AAB9-18D9-15CA-02F0-43BFA19140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67000" y="1905000"/>
            <a:ext cx="5995988" cy="2852737"/>
          </a:xfrm>
        </p:spPr>
        <p:txBody>
          <a:bodyPr/>
          <a:lstStyle/>
          <a:p>
            <a:pPr eaLnBrk="1" hangingPunct="1"/>
            <a:r>
              <a:rPr lang="en-GB" alt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A delightful miracle </a:t>
            </a:r>
            <a: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v.10</a:t>
            </a:r>
            <a:b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“Then the men who had been sent returned to the house and </a:t>
            </a:r>
            <a:r>
              <a:rPr lang="en-GB" alt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 THE SERVANT WELL</a:t>
            </a:r>
            <a:r>
              <a:rPr lang="en-GB" alt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endParaRPr lang="en-GB" altLang="en-US" sz="4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280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5D08AAB9-18D9-15CA-02F0-43BFA19140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19400" y="1447800"/>
            <a:ext cx="6172200" cy="2852737"/>
          </a:xfrm>
        </p:spPr>
        <p:txBody>
          <a:bodyPr/>
          <a:lstStyle/>
          <a:p>
            <a:pPr algn="l" eaLnBrk="1" hangingPunct="1"/>
            <a:r>
              <a:rPr lang="en-GB" alt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Hudson Taylor</a:t>
            </a:r>
            <a:br>
              <a:rPr lang="en-GB" alt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‘You do not need a great faith</a:t>
            </a:r>
            <a:br>
              <a:rPr lang="en-GB" alt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but, faith in a great God.</a:t>
            </a:r>
            <a:endParaRPr lang="en-GB" altLang="en-US" sz="4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64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9C082-4AB3-95B2-E125-EBC1E2BE0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21C8C8C2-909A-A8A5-BBB3-05B185BB3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67000" y="3581400"/>
            <a:ext cx="6172200" cy="2090737"/>
          </a:xfrm>
        </p:spPr>
        <p:txBody>
          <a:bodyPr/>
          <a:lstStyle/>
          <a:p>
            <a:pPr algn="l" eaLnBrk="1" hangingPunct="1"/>
            <a:r>
              <a:rPr lang="en-GB" alt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Jesus was surprised by a lack of faith…</a:t>
            </a:r>
            <a:br>
              <a:rPr lang="en-GB" alt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 6.5 Jesus is in Nazareth; his home town and Jesus was ‘amazed at their lack of faith.’</a:t>
            </a:r>
            <a:endParaRPr lang="en-GB" altLang="en-US" sz="4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604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5D08AAB9-18D9-15CA-02F0-43BFA19140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43200" y="4419600"/>
            <a:ext cx="5995988" cy="2852737"/>
          </a:xfrm>
        </p:spPr>
        <p:txBody>
          <a:bodyPr/>
          <a:lstStyle/>
          <a:p>
            <a:pPr algn="l" eaLnBrk="1" hangingPunct="1"/>
            <a:r>
              <a:rPr lang="en-GB" alt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about surprising Jesus this week!</a:t>
            </a:r>
            <a:br>
              <a:rPr lang="en-GB" alt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Focus</a:t>
            </a:r>
            <a:b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Action</a:t>
            </a:r>
            <a:b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Insight</a:t>
            </a:r>
            <a:b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Trust</a:t>
            </a:r>
            <a:b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Hope</a:t>
            </a:r>
            <a:b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Lk 17.5</a:t>
            </a:r>
            <a:r>
              <a:rPr lang="en-GB" alt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‘Lord, increase my faith’</a:t>
            </a:r>
            <a:br>
              <a:rPr lang="en-GB" altLang="en-US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en-US" sz="48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213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DBA75-2755-9A7F-4304-AC436E89C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ACC6F-7620-FB25-CBE3-ED2570A58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0" y="152400"/>
            <a:ext cx="6248400" cy="594360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62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B0D690-AC78-5DD9-BE7E-E9A3A1E6E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86163" y="258009"/>
            <a:ext cx="3295638" cy="30533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26C60D-7393-6528-430E-4715D6C032F9}"/>
              </a:ext>
            </a:extLst>
          </p:cNvPr>
          <p:cNvSpPr txBox="1"/>
          <p:nvPr/>
        </p:nvSpPr>
        <p:spPr>
          <a:xfrm>
            <a:off x="3124200" y="3546679"/>
            <a:ext cx="533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Have you had a particular surprise this week?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Has something or someone unexpectedly taken you by surprise?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C5CF7-AD0B-320A-62D5-2179CF31C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9F12789D-0D6C-31CC-354E-3843EB6FF5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43200" y="1066800"/>
            <a:ext cx="5919788" cy="2852737"/>
          </a:xfrm>
        </p:spPr>
        <p:txBody>
          <a:bodyPr/>
          <a:lstStyle/>
          <a:p>
            <a:pPr eaLnBrk="1" hangingPunct="1"/>
            <a:endParaRPr lang="en-GB" alt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88611E-7BA5-C8FC-7950-792B41DF0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201" y="1833291"/>
            <a:ext cx="5773785" cy="3191417"/>
          </a:xfrm>
          <a:prstGeom prst="rect">
            <a:avLst/>
          </a:prstGeom>
        </p:spPr>
      </p:pic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FFE7DF01-53C3-E80C-119C-4662B0250D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14600" y="4589463"/>
            <a:ext cx="5995988" cy="1500187"/>
          </a:xfrm>
        </p:spPr>
        <p:txBody>
          <a:bodyPr/>
          <a:lstStyle/>
          <a:p>
            <a:pPr eaLnBrk="1" hangingPunct="1"/>
            <a:endParaRPr lang="en-GB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44599E-4803-6ED5-5CA3-530104106BCF}"/>
              </a:ext>
            </a:extLst>
          </p:cNvPr>
          <p:cNvSpPr txBox="1"/>
          <p:nvPr/>
        </p:nvSpPr>
        <p:spPr>
          <a:xfrm>
            <a:off x="2819400" y="457200"/>
            <a:ext cx="6096000" cy="1811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40BAA5-807F-024D-46FF-E76721B6B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3194" y="0"/>
            <a:ext cx="6370120" cy="181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2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5D08AAB9-18D9-15CA-02F0-43BFA19140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67000" y="2002631"/>
            <a:ext cx="5919788" cy="2852737"/>
          </a:xfrm>
        </p:spPr>
        <p:txBody>
          <a:bodyPr/>
          <a:lstStyle/>
          <a:p>
            <a:pPr eaLnBrk="1" hangingPunct="1"/>
            <a:r>
              <a:rPr lang="en-GB" alt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JESUS expresses surprise</a:t>
            </a:r>
            <a:br>
              <a:rPr lang="en-GB" altLang="en-US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en-GB" altLang="en-US" dirty="0">
                <a:solidFill>
                  <a:srgbClr val="FF0000"/>
                </a:solidFill>
                <a:latin typeface="Arial Black" panose="020B0A04020102020204" pitchFamily="34" charset="0"/>
              </a:rPr>
              <a:t>Luke 7.1-10</a:t>
            </a:r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D8F0257E-13D9-26F0-5FF8-09929854A8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14600" y="4589463"/>
            <a:ext cx="5995988" cy="1500187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5D08AAB9-18D9-15CA-02F0-43BFA19140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19400" y="2895600"/>
            <a:ext cx="5995988" cy="2852737"/>
          </a:xfrm>
        </p:spPr>
        <p:txBody>
          <a:bodyPr/>
          <a:lstStyle/>
          <a:p>
            <a:pPr eaLnBrk="1" hangingPunct="1"/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“Without faith is it impossible to please God.”</a:t>
            </a:r>
            <a:b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dirty="0">
                <a:solidFill>
                  <a:schemeClr val="tx1"/>
                </a:solidFill>
                <a:latin typeface="Arial Black" panose="020B0A04020102020204" pitchFamily="34" charset="0"/>
              </a:rPr>
              <a:t>Hebrew 11.6</a:t>
            </a:r>
          </a:p>
        </p:txBody>
      </p:sp>
    </p:spTree>
    <p:extLst>
      <p:ext uri="{BB962C8B-B14F-4D97-AF65-F5344CB8AC3E}">
        <p14:creationId xmlns:p14="http://schemas.microsoft.com/office/powerpoint/2010/main" val="2467847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5D08AAB9-18D9-15CA-02F0-43BFA19140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43200" y="1905000"/>
            <a:ext cx="5995988" cy="2852737"/>
          </a:xfrm>
        </p:spPr>
        <p:txBody>
          <a:bodyPr/>
          <a:lstStyle/>
          <a:p>
            <a:pPr eaLnBrk="1" hangingPunct="1"/>
            <a:r>
              <a:rPr lang="en-GB" alt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 desperate need </a:t>
            </a:r>
            <a: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v.2</a:t>
            </a:r>
            <a:b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“There was a centurion’s servant, whom his master valued highly, was sick and about to die.”</a:t>
            </a:r>
            <a:endParaRPr lang="en-GB" altLang="en-US" sz="4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347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5D08AAB9-18D9-15CA-02F0-43BFA19140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67000" y="2514600"/>
            <a:ext cx="5995988" cy="2852737"/>
          </a:xfrm>
        </p:spPr>
        <p:txBody>
          <a:bodyPr/>
          <a:lstStyle/>
          <a:p>
            <a:pPr eaLnBrk="1" hangingPunct="1"/>
            <a:r>
              <a:rPr lang="en-GB" alt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 determined approach </a:t>
            </a:r>
            <a: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v.3</a:t>
            </a:r>
            <a:b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“The centurion heard about Jesus and sent some elders of the Jews to him, asking him to come and heal his servant.”</a:t>
            </a:r>
            <a:endParaRPr lang="en-GB" altLang="en-US" sz="4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004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5D08AAB9-18D9-15CA-02F0-43BFA19140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43200" y="3624263"/>
            <a:ext cx="5995988" cy="2852737"/>
          </a:xfrm>
        </p:spPr>
        <p:txBody>
          <a:bodyPr/>
          <a:lstStyle/>
          <a:p>
            <a:pPr eaLnBrk="1" hangingPunct="1"/>
            <a:r>
              <a:rPr lang="en-GB" alt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 distinctive expectancy </a:t>
            </a:r>
            <a: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v.6b-8</a:t>
            </a:r>
            <a:b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“(Jesus) was not far from the house…Lord don’t trouble yourself, for I don’t deserve to have you come under my roof…</a:t>
            </a:r>
            <a:r>
              <a:rPr lang="en-GB" alt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BUT, SAY THE WORD</a:t>
            </a:r>
            <a:r>
              <a:rPr lang="en-GB" alt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my servant will be healed.”</a:t>
            </a:r>
            <a:endParaRPr lang="en-GB" altLang="en-US" sz="4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20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7F3B1-64C3-4FA6-777B-E627476F4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AB86A78D-1F79-49F2-8FA4-83FB29FF8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40806" y="381000"/>
            <a:ext cx="5995988" cy="2852737"/>
          </a:xfrm>
        </p:spPr>
        <p:txBody>
          <a:bodyPr/>
          <a:lstStyle/>
          <a:p>
            <a:pPr eaLnBrk="1" hangingPunct="1"/>
            <a:r>
              <a:rPr lang="en-GB" altLang="en-US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A distinctive expectancy </a:t>
            </a:r>
            <a: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v.8</a:t>
            </a:r>
            <a:b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en-US" sz="4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25F764-5C47-CCAC-01DC-F19E30579CF4}"/>
              </a:ext>
            </a:extLst>
          </p:cNvPr>
          <p:cNvSpPr txBox="1"/>
          <p:nvPr/>
        </p:nvSpPr>
        <p:spPr>
          <a:xfrm>
            <a:off x="2793206" y="1981200"/>
            <a:ext cx="6350794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3600" i="1" dirty="0">
                <a:latin typeface="Arial" panose="020B0604020202020204" pitchFamily="34" charset="0"/>
                <a:cs typeface="Arial" panose="020B0604020202020204" pitchFamily="34" charset="0"/>
              </a:rPr>
              <a:t>For I myself am a man under authority, with soldiers under me. I tell this one, ‘Go,’ and he goes; and that one, ‘Come,’ and he comes. I say to my servant, ‘Do this,’ and he does it.” </a:t>
            </a:r>
            <a:br>
              <a:rPr lang="en-GB" i="1" dirty="0"/>
            </a:b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00947420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91F68"/>
      </a:accent1>
      <a:accent2>
        <a:srgbClr val="BFA441"/>
      </a:accent2>
      <a:accent3>
        <a:srgbClr val="FFFFFF"/>
      </a:accent3>
      <a:accent4>
        <a:srgbClr val="000000"/>
      </a:accent4>
      <a:accent5>
        <a:srgbClr val="ABABB9"/>
      </a:accent5>
      <a:accent6>
        <a:srgbClr val="AD943A"/>
      </a:accent6>
      <a:hlink>
        <a:srgbClr val="AB9B66"/>
      </a:hlink>
      <a:folHlink>
        <a:srgbClr val="000000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EAEAEA"/>
        </a:lt1>
        <a:dk2>
          <a:srgbClr val="819E81"/>
        </a:dk2>
        <a:lt2>
          <a:srgbClr val="FFCC66"/>
        </a:lt2>
        <a:accent1>
          <a:srgbClr val="727DE0"/>
        </a:accent1>
        <a:accent2>
          <a:srgbClr val="D54F41"/>
        </a:accent2>
        <a:accent3>
          <a:srgbClr val="C1CCC1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003300"/>
        </a:hlink>
        <a:folHlink>
          <a:srgbClr val="66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E9E2B6"/>
        </a:lt1>
        <a:dk2>
          <a:srgbClr val="996600"/>
        </a:dk2>
        <a:lt2>
          <a:srgbClr val="786950"/>
        </a:lt2>
        <a:accent1>
          <a:srgbClr val="727DE0"/>
        </a:accent1>
        <a:accent2>
          <a:srgbClr val="D54F41"/>
        </a:accent2>
        <a:accent3>
          <a:srgbClr val="F2EED7"/>
        </a:accent3>
        <a:accent4>
          <a:srgbClr val="000000"/>
        </a:accent4>
        <a:accent5>
          <a:srgbClr val="BCBFED"/>
        </a:accent5>
        <a:accent6>
          <a:srgbClr val="C1473A"/>
        </a:accent6>
        <a:hlink>
          <a:srgbClr val="003300"/>
        </a:hlink>
        <a:folHlink>
          <a:srgbClr val="33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EAEAEA"/>
        </a:lt1>
        <a:dk2>
          <a:srgbClr val="BC6262"/>
        </a:dk2>
        <a:lt2>
          <a:srgbClr val="FFCC66"/>
        </a:lt2>
        <a:accent1>
          <a:srgbClr val="727DE0"/>
        </a:accent1>
        <a:accent2>
          <a:srgbClr val="D54F41"/>
        </a:accent2>
        <a:accent3>
          <a:srgbClr val="DAB7B7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000066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EAEAEA"/>
        </a:lt1>
        <a:dk2>
          <a:srgbClr val="5C74A4"/>
        </a:dk2>
        <a:lt2>
          <a:srgbClr val="FFCC99"/>
        </a:lt2>
        <a:accent1>
          <a:srgbClr val="727DE0"/>
        </a:accent1>
        <a:accent2>
          <a:srgbClr val="D54F41"/>
        </a:accent2>
        <a:accent3>
          <a:srgbClr val="B5BCCF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FFFFCC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EAEAEA"/>
        </a:lt1>
        <a:dk2>
          <a:srgbClr val="996600"/>
        </a:dk2>
        <a:lt2>
          <a:srgbClr val="FFCC99"/>
        </a:lt2>
        <a:accent1>
          <a:srgbClr val="727DE0"/>
        </a:accent1>
        <a:accent2>
          <a:srgbClr val="D54F41"/>
        </a:accent2>
        <a:accent3>
          <a:srgbClr val="CAB8AA"/>
        </a:accent3>
        <a:accent4>
          <a:srgbClr val="C8C8C8"/>
        </a:accent4>
        <a:accent5>
          <a:srgbClr val="BCBFED"/>
        </a:accent5>
        <a:accent6>
          <a:srgbClr val="C1473A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391</Words>
  <Application>Microsoft Office PowerPoint</Application>
  <PresentationFormat>On-screen Show (4:3)</PresentationFormat>
  <Paragraphs>14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Comic Sans MS</vt:lpstr>
      <vt:lpstr>Times New Roman</vt:lpstr>
      <vt:lpstr>Wingdings</vt:lpstr>
      <vt:lpstr>Blank</vt:lpstr>
      <vt:lpstr>PowerPoint Presentation</vt:lpstr>
      <vt:lpstr>PowerPoint Presentation</vt:lpstr>
      <vt:lpstr>PowerPoint Presentation</vt:lpstr>
      <vt:lpstr>JESUS expresses surprise Luke 7.1-10</vt:lpstr>
      <vt:lpstr>“Without faith is it impossible to please God.”  Hebrew 11.6</vt:lpstr>
      <vt:lpstr>1. A desperate need v.2  “There was a centurion’s servant, whom his master valued highly, was sick and about to die.”</vt:lpstr>
      <vt:lpstr>2. A determined approach v.3  “The centurion heard about Jesus and sent some elders of the Jews to him, asking him to come and heal his servant.”</vt:lpstr>
      <vt:lpstr>3. A distinctive expectancy v.6b-8  “(Jesus) was not far from the house…Lord don’t trouble yourself, for I don’t deserve to have you come under my roof…BUT, SAY THE WORD, and my servant will be healed.”</vt:lpstr>
      <vt:lpstr>3. A distinctive expectancy v.8  </vt:lpstr>
      <vt:lpstr>3. A distinctive expectancy v.9  “When Jesus heard this, HE WAS AMAZED (surprised)  at him, and turning to the crowd following him he said, I tell you, I have not found such great faith even in Israel.”</vt:lpstr>
      <vt:lpstr>4. A delightful miracle v.10  “Then the men who had been sent returned to the house and FOUND THE SERVANT WELL.”</vt:lpstr>
      <vt:lpstr>Hudson Taylor  ‘You do not need a great faith but, faith in a great God.</vt:lpstr>
      <vt:lpstr>Jesus was surprised by a lack of faith…  Mark 6.5 Jesus is in Nazareth; his home town and Jesus was ‘amazed at their lack of faith.’</vt:lpstr>
      <vt:lpstr>What about surprising Jesus this week! F – Focus  A – Action  I – Insight  T – Trust  H - Hope  Lk 17.5 ‘Lord, increase my faith’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</dc:creator>
  <cp:lastModifiedBy>Alan Dinnie</cp:lastModifiedBy>
  <cp:revision>14</cp:revision>
  <cp:lastPrinted>2009-04-22T19:24:48Z</cp:lastPrinted>
  <dcterms:created xsi:type="dcterms:W3CDTF">2002-05-24T21:57:50Z</dcterms:created>
  <dcterms:modified xsi:type="dcterms:W3CDTF">2026-07-25T16:15:35Z</dcterms:modified>
</cp:coreProperties>
</file>