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70" r:id="rId2"/>
    <p:sldId id="289" r:id="rId3"/>
    <p:sldId id="273" r:id="rId4"/>
    <p:sldId id="292" r:id="rId5"/>
    <p:sldId id="291"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0" d="100"/>
          <a:sy n="90" d="100"/>
        </p:scale>
        <p:origin x="39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microsoft.com/office/2016/11/relationships/changesInfo" Target="changesInfos/changesInfo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heme" Target="theme/theme1.xml"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GODFREY" userId="48e16c6b79ba402e" providerId="LiveId" clId="{FA4D194B-C49C-4857-BF69-1FBBF1EC9193}"/>
    <pc:docChg chg="custSel addSld delSld modSld">
      <pc:chgData name="ANDREW GODFREY" userId="48e16c6b79ba402e" providerId="LiveId" clId="{FA4D194B-C49C-4857-BF69-1FBBF1EC9193}" dt="2026-08-20T19:51:39.497" v="45"/>
      <pc:docMkLst>
        <pc:docMk/>
      </pc:docMkLst>
      <pc:sldChg chg="add del">
        <pc:chgData name="ANDREW GODFREY" userId="48e16c6b79ba402e" providerId="LiveId" clId="{FA4D194B-C49C-4857-BF69-1FBBF1EC9193}" dt="2026-08-20T19:50:21.778" v="40"/>
        <pc:sldMkLst>
          <pc:docMk/>
          <pc:sldMk cId="1972550197" sldId="270"/>
        </pc:sldMkLst>
      </pc:sldChg>
      <pc:sldChg chg="add">
        <pc:chgData name="ANDREW GODFREY" userId="48e16c6b79ba402e" providerId="LiveId" clId="{FA4D194B-C49C-4857-BF69-1FBBF1EC9193}" dt="2026-08-20T19:51:14.756" v="44"/>
        <pc:sldMkLst>
          <pc:docMk/>
          <pc:sldMk cId="2690526501" sldId="273"/>
        </pc:sldMkLst>
      </pc:sldChg>
      <pc:sldChg chg="add">
        <pc:chgData name="ANDREW GODFREY" userId="48e16c6b79ba402e" providerId="LiveId" clId="{FA4D194B-C49C-4857-BF69-1FBBF1EC9193}" dt="2026-08-20T19:50:59.662" v="43"/>
        <pc:sldMkLst>
          <pc:docMk/>
          <pc:sldMk cId="2817759320" sldId="289"/>
        </pc:sldMkLst>
      </pc:sldChg>
      <pc:sldChg chg="add">
        <pc:chgData name="ANDREW GODFREY" userId="48e16c6b79ba402e" providerId="LiveId" clId="{FA4D194B-C49C-4857-BF69-1FBBF1EC9193}" dt="2026-08-20T19:51:39.497" v="45"/>
        <pc:sldMkLst>
          <pc:docMk/>
          <pc:sldMk cId="0" sldId="292"/>
        </pc:sldMkLst>
      </pc:sldChg>
    </pc:docChg>
  </pc:docChgLst>
  <pc:docChgLst>
    <pc:chgData name="ANDREW GODFREY" userId="48e16c6b79ba402e" providerId="LiveId" clId="{176BD5C3-E2EC-3C5F-BF4B-473E0B41BE6D}"/>
    <pc:docChg chg="modSld">
      <pc:chgData name="ANDREW GODFREY" userId="48e16c6b79ba402e" providerId="LiveId" clId="{176BD5C3-E2EC-3C5F-BF4B-473E0B41BE6D}" dt="2026-08-23T10:42:29.215" v="0" actId="14100"/>
      <pc:docMkLst>
        <pc:docMk/>
      </pc:docMkLst>
      <pc:sldChg chg="modSp mod">
        <pc:chgData name="ANDREW GODFREY" userId="48e16c6b79ba402e" providerId="LiveId" clId="{176BD5C3-E2EC-3C5F-BF4B-473E0B41BE6D}" dt="2026-08-23T10:42:29.215" v="0" actId="14100"/>
        <pc:sldMkLst>
          <pc:docMk/>
          <pc:sldMk cId="2817759320" sldId="289"/>
        </pc:sldMkLst>
        <pc:picChg chg="mod">
          <ac:chgData name="ANDREW GODFREY" userId="48e16c6b79ba402e" providerId="LiveId" clId="{176BD5C3-E2EC-3C5F-BF4B-473E0B41BE6D}" dt="2026-08-23T10:42:29.215" v="0" actId="14100"/>
          <ac:picMkLst>
            <pc:docMk/>
            <pc:sldMk cId="2817759320" sldId="289"/>
            <ac:picMk id="8" creationId="{4546A231-EF02-558E-B5D9-5C56AB807B7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167E44-5A32-4C9D-A137-AAC63F1E1923}" type="datetimeFigureOut">
              <a:rPr lang="en-GB" smtClean="0"/>
              <a:t>23/08/2026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6705EE-8A30-46AA-AB6C-018B69C92BAA}" type="slidenum">
              <a:rPr lang="en-GB" smtClean="0"/>
              <a:t>‹#›</a:t>
            </a:fld>
            <a:endParaRPr lang="en-GB"/>
          </a:p>
        </p:txBody>
      </p:sp>
    </p:spTree>
    <p:extLst>
      <p:ext uri="{BB962C8B-B14F-4D97-AF65-F5344CB8AC3E}">
        <p14:creationId xmlns:p14="http://schemas.microsoft.com/office/powerpoint/2010/main" val="1911330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66705EE-8A30-46AA-AB6C-018B69C92BAA}" type="slidenum">
              <a:rPr lang="en-GB" smtClean="0"/>
              <a:t>11</a:t>
            </a:fld>
            <a:endParaRPr lang="en-GB"/>
          </a:p>
        </p:txBody>
      </p:sp>
    </p:spTree>
    <p:extLst>
      <p:ext uri="{BB962C8B-B14F-4D97-AF65-F5344CB8AC3E}">
        <p14:creationId xmlns:p14="http://schemas.microsoft.com/office/powerpoint/2010/main" val="3075918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9B215-C0BA-8F79-4EAA-65D3AC14CF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B07EB7-45F0-751E-9CA3-D4D011D89F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5EFAE6-04C7-C76D-CFEF-F79F232988E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F3256C7-97E5-7AF7-4D22-4FE809ACE750}"/>
              </a:ext>
            </a:extLst>
          </p:cNvPr>
          <p:cNvSpPr>
            <a:spLocks noGrp="1"/>
          </p:cNvSpPr>
          <p:nvPr>
            <p:ph type="sldNum" sz="quarter" idx="5"/>
          </p:nvPr>
        </p:nvSpPr>
        <p:spPr/>
        <p:txBody>
          <a:bodyPr/>
          <a:lstStyle/>
          <a:p>
            <a:fld id="{566705EE-8A30-46AA-AB6C-018B69C92BAA}" type="slidenum">
              <a:rPr lang="en-GB" smtClean="0"/>
              <a:t>12</a:t>
            </a:fld>
            <a:endParaRPr lang="en-GB"/>
          </a:p>
        </p:txBody>
      </p:sp>
    </p:spTree>
    <p:extLst>
      <p:ext uri="{BB962C8B-B14F-4D97-AF65-F5344CB8AC3E}">
        <p14:creationId xmlns:p14="http://schemas.microsoft.com/office/powerpoint/2010/main" val="643622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D4C91-E07A-8531-10B2-46AEC8C56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9FE9B-0D4C-2AF9-8D0B-10B8C416F1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F73F0-7D96-90A8-FD79-E4B627A1BEF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627A58C-BD57-E59D-02F4-3761543DA952}"/>
              </a:ext>
            </a:extLst>
          </p:cNvPr>
          <p:cNvSpPr>
            <a:spLocks noGrp="1"/>
          </p:cNvSpPr>
          <p:nvPr>
            <p:ph type="sldNum" sz="quarter" idx="5"/>
          </p:nvPr>
        </p:nvSpPr>
        <p:spPr/>
        <p:txBody>
          <a:bodyPr/>
          <a:lstStyle/>
          <a:p>
            <a:fld id="{566705EE-8A30-46AA-AB6C-018B69C92BAA}" type="slidenum">
              <a:rPr lang="en-GB" smtClean="0"/>
              <a:t>13</a:t>
            </a:fld>
            <a:endParaRPr lang="en-GB"/>
          </a:p>
        </p:txBody>
      </p:sp>
    </p:spTree>
    <p:extLst>
      <p:ext uri="{BB962C8B-B14F-4D97-AF65-F5344CB8AC3E}">
        <p14:creationId xmlns:p14="http://schemas.microsoft.com/office/powerpoint/2010/main" val="4192476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8B805-BF85-118F-823E-B1E8F692EF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8B6227-952A-2381-4597-DE9D9DDFA8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11C690-3C96-C3C8-301E-1906E8B7564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4D5CAFF-175A-0E00-C404-BAB3B1B6BBBE}"/>
              </a:ext>
            </a:extLst>
          </p:cNvPr>
          <p:cNvSpPr>
            <a:spLocks noGrp="1"/>
          </p:cNvSpPr>
          <p:nvPr>
            <p:ph type="sldNum" sz="quarter" idx="5"/>
          </p:nvPr>
        </p:nvSpPr>
        <p:spPr/>
        <p:txBody>
          <a:bodyPr/>
          <a:lstStyle/>
          <a:p>
            <a:fld id="{566705EE-8A30-46AA-AB6C-018B69C92BAA}" type="slidenum">
              <a:rPr lang="en-GB" smtClean="0"/>
              <a:t>14</a:t>
            </a:fld>
            <a:endParaRPr lang="en-GB"/>
          </a:p>
        </p:txBody>
      </p:sp>
    </p:spTree>
    <p:extLst>
      <p:ext uri="{BB962C8B-B14F-4D97-AF65-F5344CB8AC3E}">
        <p14:creationId xmlns:p14="http://schemas.microsoft.com/office/powerpoint/2010/main" val="1458245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6C2AB-2389-6221-5CE2-7B119338F1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098A2B-15A1-2ADB-C538-F676E3641A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49A037-04AC-BE8E-5B23-E293576959C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8C78F72-E88F-E4AE-3BBB-42FB1E7D6CD7}"/>
              </a:ext>
            </a:extLst>
          </p:cNvPr>
          <p:cNvSpPr>
            <a:spLocks noGrp="1"/>
          </p:cNvSpPr>
          <p:nvPr>
            <p:ph type="sldNum" sz="quarter" idx="5"/>
          </p:nvPr>
        </p:nvSpPr>
        <p:spPr/>
        <p:txBody>
          <a:bodyPr/>
          <a:lstStyle/>
          <a:p>
            <a:fld id="{566705EE-8A30-46AA-AB6C-018B69C92BAA}" type="slidenum">
              <a:rPr lang="en-GB" smtClean="0"/>
              <a:t>15</a:t>
            </a:fld>
            <a:endParaRPr lang="en-GB"/>
          </a:p>
        </p:txBody>
      </p:sp>
    </p:spTree>
    <p:extLst>
      <p:ext uri="{BB962C8B-B14F-4D97-AF65-F5344CB8AC3E}">
        <p14:creationId xmlns:p14="http://schemas.microsoft.com/office/powerpoint/2010/main" val="1073256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D86E048-BACF-49DC-A846-20F30495F934}"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61E1C2-47C8-4B70-BDD4-57AE3922CC94}" type="slidenum">
              <a:rPr lang="en-GB" smtClean="0"/>
              <a:t>‹#›</a:t>
            </a:fld>
            <a:endParaRPr lang="en-GB"/>
          </a:p>
        </p:txBody>
      </p:sp>
    </p:spTree>
    <p:extLst>
      <p:ext uri="{BB962C8B-B14F-4D97-AF65-F5344CB8AC3E}">
        <p14:creationId xmlns:p14="http://schemas.microsoft.com/office/powerpoint/2010/main" val="212910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86E048-BACF-49DC-A846-20F30495F934}"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61E1C2-47C8-4B70-BDD4-57AE3922CC94}" type="slidenum">
              <a:rPr lang="en-GB" smtClean="0"/>
              <a:t>‹#›</a:t>
            </a:fld>
            <a:endParaRPr lang="en-GB"/>
          </a:p>
        </p:txBody>
      </p:sp>
    </p:spTree>
    <p:extLst>
      <p:ext uri="{BB962C8B-B14F-4D97-AF65-F5344CB8AC3E}">
        <p14:creationId xmlns:p14="http://schemas.microsoft.com/office/powerpoint/2010/main" val="1407123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86E048-BACF-49DC-A846-20F30495F934}"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61E1C2-47C8-4B70-BDD4-57AE3922CC94}" type="slidenum">
              <a:rPr lang="en-GB" smtClean="0"/>
              <a:t>‹#›</a:t>
            </a:fld>
            <a:endParaRPr lang="en-GB"/>
          </a:p>
        </p:txBody>
      </p:sp>
    </p:spTree>
    <p:extLst>
      <p:ext uri="{BB962C8B-B14F-4D97-AF65-F5344CB8AC3E}">
        <p14:creationId xmlns:p14="http://schemas.microsoft.com/office/powerpoint/2010/main" val="2100992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D86E048-BACF-49DC-A846-20F30495F934}" type="datetimeFigureOut">
              <a:rPr lang="en-GB" smtClean="0"/>
              <a:t>23/08/2026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61E1C2-47C8-4B70-BDD4-57AE3922CC94}" type="slidenum">
              <a:rPr lang="en-GB" smtClean="0"/>
              <a:t>‹#›</a:t>
            </a:fld>
            <a:endParaRPr lang="en-GB"/>
          </a:p>
        </p:txBody>
      </p:sp>
    </p:spTree>
    <p:extLst>
      <p:ext uri="{BB962C8B-B14F-4D97-AF65-F5344CB8AC3E}">
        <p14:creationId xmlns:p14="http://schemas.microsoft.com/office/powerpoint/2010/main" val="2268068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D86E048-BACF-49DC-A846-20F30495F934}" type="datetimeFigureOut">
              <a:rPr lang="en-GB" smtClean="0"/>
              <a:t>23/08/2026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961E1C2-47C8-4B70-BDD4-57AE3922CC94}" type="slidenum">
              <a:rPr lang="en-GB" smtClean="0"/>
              <a:t>‹#›</a:t>
            </a:fld>
            <a:endParaRPr lang="en-GB"/>
          </a:p>
        </p:txBody>
      </p:sp>
    </p:spTree>
    <p:extLst>
      <p:ext uri="{BB962C8B-B14F-4D97-AF65-F5344CB8AC3E}">
        <p14:creationId xmlns:p14="http://schemas.microsoft.com/office/powerpoint/2010/main" val="4060784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D86E048-BACF-49DC-A846-20F30495F934}" type="datetimeFigureOut">
              <a:rPr lang="en-GB" smtClean="0"/>
              <a:t>23/08/2026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961E1C2-47C8-4B70-BDD4-57AE3922CC94}" type="slidenum">
              <a:rPr lang="en-GB" smtClean="0"/>
              <a:t>‹#›</a:t>
            </a:fld>
            <a:endParaRPr lang="en-GB"/>
          </a:p>
        </p:txBody>
      </p:sp>
    </p:spTree>
    <p:extLst>
      <p:ext uri="{BB962C8B-B14F-4D97-AF65-F5344CB8AC3E}">
        <p14:creationId xmlns:p14="http://schemas.microsoft.com/office/powerpoint/2010/main" val="934967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86E048-BACF-49DC-A846-20F30495F934}" type="datetimeFigureOut">
              <a:rPr lang="en-GB" smtClean="0"/>
              <a:t>23/08/2026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961E1C2-47C8-4B70-BDD4-57AE3922CC94}" type="slidenum">
              <a:rPr lang="en-GB" smtClean="0"/>
              <a:t>‹#›</a:t>
            </a:fld>
            <a:endParaRPr lang="en-GB"/>
          </a:p>
        </p:txBody>
      </p:sp>
    </p:spTree>
    <p:extLst>
      <p:ext uri="{BB962C8B-B14F-4D97-AF65-F5344CB8AC3E}">
        <p14:creationId xmlns:p14="http://schemas.microsoft.com/office/powerpoint/2010/main" val="4240122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D86E048-BACF-49DC-A846-20F30495F934}" type="datetimeFigureOut">
              <a:rPr lang="en-GB" smtClean="0"/>
              <a:t>23/08/2026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61E1C2-47C8-4B70-BDD4-57AE3922CC94}" type="slidenum">
              <a:rPr lang="en-GB" smtClean="0"/>
              <a:t>‹#›</a:t>
            </a:fld>
            <a:endParaRPr lang="en-GB"/>
          </a:p>
        </p:txBody>
      </p:sp>
    </p:spTree>
    <p:extLst>
      <p:ext uri="{BB962C8B-B14F-4D97-AF65-F5344CB8AC3E}">
        <p14:creationId xmlns:p14="http://schemas.microsoft.com/office/powerpoint/2010/main" val="299163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86E048-BACF-49DC-A846-20F30495F934}" type="datetimeFigureOut">
              <a:rPr lang="en-GB" smtClean="0"/>
              <a:t>23/08/2026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61E1C2-47C8-4B70-BDD4-57AE3922CC94}" type="slidenum">
              <a:rPr lang="en-GB" smtClean="0"/>
              <a:t>‹#›</a:t>
            </a:fld>
            <a:endParaRPr lang="en-GB"/>
          </a:p>
        </p:txBody>
      </p:sp>
    </p:spTree>
    <p:extLst>
      <p:ext uri="{BB962C8B-B14F-4D97-AF65-F5344CB8AC3E}">
        <p14:creationId xmlns:p14="http://schemas.microsoft.com/office/powerpoint/2010/main" val="1131922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86E048-BACF-49DC-A846-20F30495F934}"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61E1C2-47C8-4B70-BDD4-57AE3922CC94}" type="slidenum">
              <a:rPr lang="en-GB" smtClean="0"/>
              <a:t>‹#›</a:t>
            </a:fld>
            <a:endParaRPr lang="en-GB"/>
          </a:p>
        </p:txBody>
      </p:sp>
    </p:spTree>
    <p:extLst>
      <p:ext uri="{BB962C8B-B14F-4D97-AF65-F5344CB8AC3E}">
        <p14:creationId xmlns:p14="http://schemas.microsoft.com/office/powerpoint/2010/main" val="517243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86E048-BACF-49DC-A846-20F30495F934}"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61E1C2-47C8-4B70-BDD4-57AE3922CC94}"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04823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86E048-BACF-49DC-A846-20F30495F934}"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61E1C2-47C8-4B70-BDD4-57AE3922CC94}" type="slidenum">
              <a:rPr lang="en-GB" smtClean="0"/>
              <a:t>‹#›</a:t>
            </a:fld>
            <a:endParaRPr lang="en-GB"/>
          </a:p>
        </p:txBody>
      </p:sp>
    </p:spTree>
    <p:extLst>
      <p:ext uri="{BB962C8B-B14F-4D97-AF65-F5344CB8AC3E}">
        <p14:creationId xmlns:p14="http://schemas.microsoft.com/office/powerpoint/2010/main" val="1607714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86E048-BACF-49DC-A846-20F30495F934}"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61E1C2-47C8-4B70-BDD4-57AE3922CC94}"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60537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86E048-BACF-49DC-A846-20F30495F934}"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61E1C2-47C8-4B70-BDD4-57AE3922CC94}" type="slidenum">
              <a:rPr lang="en-GB" smtClean="0"/>
              <a:t>‹#›</a:t>
            </a:fld>
            <a:endParaRPr lang="en-GB"/>
          </a:p>
        </p:txBody>
      </p:sp>
    </p:spTree>
    <p:extLst>
      <p:ext uri="{BB962C8B-B14F-4D97-AF65-F5344CB8AC3E}">
        <p14:creationId xmlns:p14="http://schemas.microsoft.com/office/powerpoint/2010/main" val="22671146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86E048-BACF-49DC-A846-20F30495F934}"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61E1C2-47C8-4B70-BDD4-57AE3922CC94}" type="slidenum">
              <a:rPr lang="en-GB" smtClean="0"/>
              <a:t>‹#›</a:t>
            </a:fld>
            <a:endParaRPr lang="en-GB"/>
          </a:p>
        </p:txBody>
      </p:sp>
    </p:spTree>
    <p:extLst>
      <p:ext uri="{BB962C8B-B14F-4D97-AF65-F5344CB8AC3E}">
        <p14:creationId xmlns:p14="http://schemas.microsoft.com/office/powerpoint/2010/main" val="3153233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86E048-BACF-49DC-A846-20F30495F934}"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61E1C2-47C8-4B70-BDD4-57AE3922CC94}" type="slidenum">
              <a:rPr lang="en-GB" smtClean="0"/>
              <a:t>‹#›</a:t>
            </a:fld>
            <a:endParaRPr lang="en-GB"/>
          </a:p>
        </p:txBody>
      </p:sp>
    </p:spTree>
    <p:extLst>
      <p:ext uri="{BB962C8B-B14F-4D97-AF65-F5344CB8AC3E}">
        <p14:creationId xmlns:p14="http://schemas.microsoft.com/office/powerpoint/2010/main" val="3669826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D86E048-BACF-49DC-A846-20F30495F934}" type="datetimeFigureOut">
              <a:rPr lang="en-GB" smtClean="0"/>
              <a:t>23/08/2026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961E1C2-47C8-4B70-BDD4-57AE3922CC94}" type="slidenum">
              <a:rPr lang="en-GB" smtClean="0"/>
              <a:t>‹#›</a:t>
            </a:fld>
            <a:endParaRPr lang="en-GB"/>
          </a:p>
        </p:txBody>
      </p:sp>
    </p:spTree>
    <p:extLst>
      <p:ext uri="{BB962C8B-B14F-4D97-AF65-F5344CB8AC3E}">
        <p14:creationId xmlns:p14="http://schemas.microsoft.com/office/powerpoint/2010/main" val="24368522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hyperlink" Target="http://www.outreachuk.com/" TargetMode="External" /><Relationship Id="rId1" Type="http://schemas.openxmlformats.org/officeDocument/2006/relationships/slideLayout" Target="../slideLayouts/slideLayout2.xml" /><Relationship Id="rId4" Type="http://schemas.openxmlformats.org/officeDocument/2006/relationships/image" Target="../media/image2.png"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Layout" Target="../slideLayouts/slideLayout7.xml" /><Relationship Id="rId6" Type="http://schemas.openxmlformats.org/officeDocument/2006/relationships/image" Target="../media/image7.png" /><Relationship Id="rId5" Type="http://schemas.openxmlformats.org/officeDocument/2006/relationships/image" Target="../media/image6.png" /><Relationship Id="rId4" Type="http://schemas.openxmlformats.org/officeDocument/2006/relationships/image" Target="../media/image5.png" /></Relationships>
</file>

<file path=ppt/slides/_rels/slide3.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3" Type="http://schemas.openxmlformats.org/officeDocument/2006/relationships/image" Target="../media/image12.jpeg" /><Relationship Id="rId2" Type="http://schemas.openxmlformats.org/officeDocument/2006/relationships/image" Target="../media/image11.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image" Target="../media/image13.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15.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16.jpe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17.jpeg" /><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18.jpeg" /><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12.jpeg" /><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image" Target="../media/image12.jpeg" /><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12.jpeg" /><Relationship Id="rId2" Type="http://schemas.openxmlformats.org/officeDocument/2006/relationships/image" Target="../media/image11.jpe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EA6C4-3956-440A-AD3F-D5D6B7CE396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B6268A7-1725-41F6-AEB8-DB5E8C7B70FC}"/>
              </a:ext>
            </a:extLst>
          </p:cNvPr>
          <p:cNvSpPr>
            <a:spLocks noGrp="1"/>
          </p:cNvSpPr>
          <p:nvPr>
            <p:ph idx="1"/>
          </p:nvPr>
        </p:nvSpPr>
        <p:spPr>
          <a:xfrm>
            <a:off x="677333" y="2160589"/>
            <a:ext cx="11458519" cy="4769600"/>
          </a:xfrm>
        </p:spPr>
        <p:txBody>
          <a:bodyPr>
            <a:normAutofit fontScale="77500" lnSpcReduction="20000"/>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pPr marL="0" indent="0">
              <a:buNone/>
            </a:pPr>
            <a:endParaRPr lang="en-GB" dirty="0"/>
          </a:p>
          <a:p>
            <a:pPr marL="0" indent="0">
              <a:buNone/>
            </a:pPr>
            <a:endParaRPr lang="en-GB" dirty="0"/>
          </a:p>
          <a:p>
            <a:pPr marL="0" indent="0">
              <a:buNone/>
            </a:pPr>
            <a:r>
              <a:rPr lang="en-GB" dirty="0"/>
              <a:t>                                                                                                                                </a:t>
            </a:r>
          </a:p>
          <a:p>
            <a:pPr marL="0" indent="0">
              <a:buNone/>
            </a:pPr>
            <a:endParaRPr lang="en-GB" dirty="0"/>
          </a:p>
          <a:p>
            <a:pPr marL="0" indent="0" algn="ctr">
              <a:buNone/>
            </a:pPr>
            <a:r>
              <a:rPr lang="en-GB" sz="5700" dirty="0"/>
              <a:t>                                                 </a:t>
            </a:r>
            <a:r>
              <a:rPr lang="en-GB" sz="5700" dirty="0">
                <a:hlinkClick r:id="rId2"/>
              </a:rPr>
              <a:t>www.outreachuk.com</a:t>
            </a:r>
            <a:r>
              <a:rPr lang="en-GB" sz="5700" dirty="0"/>
              <a:t>              </a:t>
            </a:r>
          </a:p>
        </p:txBody>
      </p:sp>
      <p:pic>
        <p:nvPicPr>
          <p:cNvPr id="3074" name="Picture 2" descr="Outreach UK - Reaching the Nation with the Good News - Home | Facebook">
            <a:extLst>
              <a:ext uri="{FF2B5EF4-FFF2-40B4-BE49-F238E27FC236}">
                <a16:creationId xmlns:a16="http://schemas.microsoft.com/office/drawing/2014/main" id="{6536AD78-605C-4F2D-992D-3ABB9DEE20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7350"/>
            <a:ext cx="12135852" cy="1796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DC88C26-53C8-45C0-9860-E62B3B0A5D74}"/>
              </a:ext>
            </a:extLst>
          </p:cNvPr>
          <p:cNvPicPr>
            <a:picLocks noChangeAspect="1"/>
          </p:cNvPicPr>
          <p:nvPr/>
        </p:nvPicPr>
        <p:blipFill rotWithShape="1">
          <a:blip r:embed="rId4"/>
          <a:srcRect l="31195" t="9269" r="28455" b="7223"/>
          <a:stretch/>
        </p:blipFill>
        <p:spPr>
          <a:xfrm>
            <a:off x="4094206" y="2002032"/>
            <a:ext cx="3649362" cy="4246368"/>
          </a:xfrm>
          <a:prstGeom prst="rect">
            <a:avLst/>
          </a:prstGeom>
        </p:spPr>
      </p:pic>
      <p:sp>
        <p:nvSpPr>
          <p:cNvPr id="4" name="Rectangle 3">
            <a:extLst>
              <a:ext uri="{FF2B5EF4-FFF2-40B4-BE49-F238E27FC236}">
                <a16:creationId xmlns:a16="http://schemas.microsoft.com/office/drawing/2014/main" id="{C39EBDB2-43F5-462E-FA85-456C965F4007}"/>
              </a:ext>
            </a:extLst>
          </p:cNvPr>
          <p:cNvSpPr/>
          <p:nvPr/>
        </p:nvSpPr>
        <p:spPr>
          <a:xfrm>
            <a:off x="5759446" y="3961556"/>
            <a:ext cx="1875832" cy="1385384"/>
          </a:xfrm>
          <a:prstGeom prst="rect">
            <a:avLst/>
          </a:prstGeom>
          <a:noFill/>
          <a:ln w="412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72550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A2E543-FDC1-C16E-0128-E7CAB7A1E787}"/>
              </a:ext>
            </a:extLst>
          </p:cNvPr>
          <p:cNvPicPr>
            <a:picLocks noChangeAspect="1"/>
          </p:cNvPicPr>
          <p:nvPr/>
        </p:nvPicPr>
        <p:blipFill>
          <a:blip r:embed="rId2"/>
          <a:stretch>
            <a:fillRect/>
          </a:stretch>
        </p:blipFill>
        <p:spPr>
          <a:xfrm rot="20909859">
            <a:off x="356259" y="200001"/>
            <a:ext cx="2317107" cy="3089476"/>
          </a:xfrm>
          <a:prstGeom prst="rect">
            <a:avLst/>
          </a:prstGeom>
        </p:spPr>
      </p:pic>
      <p:pic>
        <p:nvPicPr>
          <p:cNvPr id="7" name="Picture 6">
            <a:extLst>
              <a:ext uri="{FF2B5EF4-FFF2-40B4-BE49-F238E27FC236}">
                <a16:creationId xmlns:a16="http://schemas.microsoft.com/office/drawing/2014/main" id="{097874CE-0629-35EB-C83C-F4314F32E5C1}"/>
              </a:ext>
            </a:extLst>
          </p:cNvPr>
          <p:cNvPicPr>
            <a:picLocks noChangeAspect="1"/>
          </p:cNvPicPr>
          <p:nvPr/>
        </p:nvPicPr>
        <p:blipFill>
          <a:blip r:embed="rId3"/>
          <a:stretch>
            <a:fillRect/>
          </a:stretch>
        </p:blipFill>
        <p:spPr>
          <a:xfrm rot="20635973">
            <a:off x="9112744" y="364781"/>
            <a:ext cx="2643188" cy="3524250"/>
          </a:xfrm>
          <a:prstGeom prst="rect">
            <a:avLst/>
          </a:prstGeom>
        </p:spPr>
      </p:pic>
      <p:pic>
        <p:nvPicPr>
          <p:cNvPr id="9" name="Picture 8">
            <a:extLst>
              <a:ext uri="{FF2B5EF4-FFF2-40B4-BE49-F238E27FC236}">
                <a16:creationId xmlns:a16="http://schemas.microsoft.com/office/drawing/2014/main" id="{838ADB72-C004-2065-5D53-A067966E7B8C}"/>
              </a:ext>
            </a:extLst>
          </p:cNvPr>
          <p:cNvPicPr>
            <a:picLocks noChangeAspect="1"/>
          </p:cNvPicPr>
          <p:nvPr/>
        </p:nvPicPr>
        <p:blipFill>
          <a:blip r:embed="rId4"/>
          <a:stretch>
            <a:fillRect/>
          </a:stretch>
        </p:blipFill>
        <p:spPr>
          <a:xfrm rot="21355290">
            <a:off x="3664800" y="199397"/>
            <a:ext cx="2301334" cy="3733800"/>
          </a:xfrm>
          <a:prstGeom prst="rect">
            <a:avLst/>
          </a:prstGeom>
        </p:spPr>
      </p:pic>
      <p:sp>
        <p:nvSpPr>
          <p:cNvPr id="14" name="AutoShape 14">
            <a:extLst>
              <a:ext uri="{FF2B5EF4-FFF2-40B4-BE49-F238E27FC236}">
                <a16:creationId xmlns:a16="http://schemas.microsoft.com/office/drawing/2014/main" id="{D3AB6D18-8CEA-7DBF-CECF-931DEC51B82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descr="Let's Talk!&#10;&#10;AI-generated content may be incorrect.">
            <a:extLst>
              <a:ext uri="{FF2B5EF4-FFF2-40B4-BE49-F238E27FC236}">
                <a16:creationId xmlns:a16="http://schemas.microsoft.com/office/drawing/2014/main" id="{4546A231-EF02-558E-B5D9-5C56AB807B71}"/>
              </a:ext>
            </a:extLst>
          </p:cNvPr>
          <p:cNvPicPr>
            <a:picLocks noChangeAspect="1"/>
          </p:cNvPicPr>
          <p:nvPr/>
        </p:nvPicPr>
        <p:blipFill>
          <a:blip r:embed="rId5"/>
          <a:stretch>
            <a:fillRect/>
          </a:stretch>
        </p:blipFill>
        <p:spPr>
          <a:xfrm rot="674937" flipV="1">
            <a:off x="6734523" y="-2523048"/>
            <a:ext cx="3490900" cy="4652970"/>
          </a:xfrm>
          <a:prstGeom prst="rect">
            <a:avLst/>
          </a:prstGeom>
        </p:spPr>
      </p:pic>
      <p:pic>
        <p:nvPicPr>
          <p:cNvPr id="4" name="Picture 3">
            <a:extLst>
              <a:ext uri="{FF2B5EF4-FFF2-40B4-BE49-F238E27FC236}">
                <a16:creationId xmlns:a16="http://schemas.microsoft.com/office/drawing/2014/main" id="{8BB6C920-F855-1CC4-1942-9F5DF1C8748C}"/>
              </a:ext>
            </a:extLst>
          </p:cNvPr>
          <p:cNvPicPr>
            <a:picLocks noChangeAspect="1"/>
          </p:cNvPicPr>
          <p:nvPr/>
        </p:nvPicPr>
        <p:blipFill>
          <a:blip r:embed="rId6"/>
          <a:stretch>
            <a:fillRect/>
          </a:stretch>
        </p:blipFill>
        <p:spPr>
          <a:xfrm>
            <a:off x="1457223" y="3364948"/>
            <a:ext cx="2551705" cy="3401131"/>
          </a:xfrm>
          <a:prstGeom prst="rect">
            <a:avLst/>
          </a:prstGeom>
        </p:spPr>
      </p:pic>
    </p:spTree>
    <p:extLst>
      <p:ext uri="{BB962C8B-B14F-4D97-AF65-F5344CB8AC3E}">
        <p14:creationId xmlns:p14="http://schemas.microsoft.com/office/powerpoint/2010/main" val="2817759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a:extLst>
              <a:ext uri="{FF2B5EF4-FFF2-40B4-BE49-F238E27FC236}">
                <a16:creationId xmlns:a16="http://schemas.microsoft.com/office/drawing/2014/main" id="{04ABC997-D01D-5C5B-046B-789EBAA72602}"/>
              </a:ext>
            </a:extLst>
          </p:cNvPr>
          <p:cNvSpPr>
            <a:spLocks noChangeAspect="1" noChangeArrowheads="1"/>
          </p:cNvSpPr>
          <p:nvPr/>
        </p:nvSpPr>
        <p:spPr bwMode="auto">
          <a:xfrm>
            <a:off x="5943599" y="1855839"/>
            <a:ext cx="1725561" cy="172556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descr="Pure247Radio (@pure247radio) • Facebook">
            <a:extLst>
              <a:ext uri="{FF2B5EF4-FFF2-40B4-BE49-F238E27FC236}">
                <a16:creationId xmlns:a16="http://schemas.microsoft.com/office/drawing/2014/main" id="{E69EB523-D50D-1F5D-2E4B-D3CF5E606152}"/>
              </a:ext>
            </a:extLst>
          </p:cNvPr>
          <p:cNvPicPr>
            <a:picLocks noChangeAspect="1"/>
          </p:cNvPicPr>
          <p:nvPr/>
        </p:nvPicPr>
        <p:blipFill>
          <a:blip r:embed="rId2"/>
          <a:stretch>
            <a:fillRect/>
          </a:stretch>
        </p:blipFill>
        <p:spPr>
          <a:xfrm>
            <a:off x="100264" y="120316"/>
            <a:ext cx="11991472" cy="6793832"/>
          </a:xfrm>
          <a:prstGeom prst="rect">
            <a:avLst/>
          </a:prstGeom>
        </p:spPr>
      </p:pic>
      <p:sp>
        <p:nvSpPr>
          <p:cNvPr id="3" name="TextBox 2">
            <a:extLst>
              <a:ext uri="{FF2B5EF4-FFF2-40B4-BE49-F238E27FC236}">
                <a16:creationId xmlns:a16="http://schemas.microsoft.com/office/drawing/2014/main" id="{E894FBA1-4DE7-60F2-A317-3F89DF8DF033}"/>
              </a:ext>
            </a:extLst>
          </p:cNvPr>
          <p:cNvSpPr txBox="1"/>
          <p:nvPr/>
        </p:nvSpPr>
        <p:spPr>
          <a:xfrm rot="20819891">
            <a:off x="-49662" y="5318945"/>
            <a:ext cx="4738254" cy="954107"/>
          </a:xfrm>
          <a:prstGeom prst="rect">
            <a:avLst/>
          </a:prstGeom>
          <a:noFill/>
        </p:spPr>
        <p:txBody>
          <a:bodyPr wrap="square" rtlCol="0">
            <a:spAutoFit/>
          </a:bodyPr>
          <a:lstStyle/>
          <a:p>
            <a:pPr algn="ctr"/>
            <a:r>
              <a:rPr lang="en-GB" sz="2800" b="1" dirty="0">
                <a:solidFill>
                  <a:schemeClr val="bg1"/>
                </a:solidFill>
              </a:rPr>
              <a:t>PLUS: I AM ON EVERY FRIDAY AT 5PM. </a:t>
            </a:r>
          </a:p>
        </p:txBody>
      </p:sp>
    </p:spTree>
    <p:extLst>
      <p:ext uri="{BB962C8B-B14F-4D97-AF65-F5344CB8AC3E}">
        <p14:creationId xmlns:p14="http://schemas.microsoft.com/office/powerpoint/2010/main" val="2690526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D001D-8F45-D25D-2D1D-399FD8F89CA2}"/>
              </a:ext>
            </a:extLst>
          </p:cNvPr>
          <p:cNvSpPr txBox="1">
            <a:spLocks noGrp="1"/>
          </p:cNvSpPr>
          <p:nvPr>
            <p:ph type="ctrTitle"/>
          </p:nvPr>
        </p:nvSpPr>
        <p:spPr/>
        <p:txBody>
          <a:bodyPr/>
          <a:lstStyle/>
          <a:p>
            <a:pPr lvl="0"/>
            <a:r>
              <a:rPr lang="en-GB"/>
              <a:t>888888888888888888888888888888888888888888888888888888888888888888888888888888888888888888</a:t>
            </a:r>
          </a:p>
        </p:txBody>
      </p:sp>
      <p:sp>
        <p:nvSpPr>
          <p:cNvPr id="3" name="Subtitle 2">
            <a:extLst>
              <a:ext uri="{FF2B5EF4-FFF2-40B4-BE49-F238E27FC236}">
                <a16:creationId xmlns:a16="http://schemas.microsoft.com/office/drawing/2014/main" id="{A27B6FC9-434D-5108-74A9-BBF44757CCEF}"/>
              </a:ext>
            </a:extLst>
          </p:cNvPr>
          <p:cNvSpPr txBox="1">
            <a:spLocks noGrp="1"/>
          </p:cNvSpPr>
          <p:nvPr>
            <p:ph type="subTitle" idx="1"/>
          </p:nvPr>
        </p:nvSpPr>
        <p:spPr/>
        <p:txBody>
          <a:bodyPr/>
          <a:lstStyle/>
          <a:p>
            <a:endParaRPr lang="en-GB"/>
          </a:p>
        </p:txBody>
      </p:sp>
      <p:pic>
        <p:nvPicPr>
          <p:cNvPr id="4" name="Picture 3" descr="Why Patmos Should Be the Greek Island You Visit Next | Condé Nast Traveler">
            <a:extLst>
              <a:ext uri="{FF2B5EF4-FFF2-40B4-BE49-F238E27FC236}">
                <a16:creationId xmlns:a16="http://schemas.microsoft.com/office/drawing/2014/main" id="{7B23378E-F2BD-A907-0473-F9E4C4774D33}"/>
              </a:ext>
            </a:extLst>
          </p:cNvPr>
          <p:cNvPicPr>
            <a:picLocks noChangeAspect="1"/>
          </p:cNvPicPr>
          <p:nvPr/>
        </p:nvPicPr>
        <p:blipFill>
          <a:blip r:embed="rId2"/>
          <a:stretch>
            <a:fillRect/>
          </a:stretch>
        </p:blipFill>
        <p:spPr>
          <a:xfrm>
            <a:off x="0" y="0"/>
            <a:ext cx="12191996" cy="6934196"/>
          </a:xfrm>
          <a:prstGeom prst="rect">
            <a:avLst/>
          </a:prstGeom>
          <a:noFill/>
          <a:ln cap="flat">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velation 2: Smyrna - The church under persecution">
            <a:extLst>
              <a:ext uri="{FF2B5EF4-FFF2-40B4-BE49-F238E27FC236}">
                <a16:creationId xmlns:a16="http://schemas.microsoft.com/office/drawing/2014/main" id="{E432B0F5-3AB5-1C5F-58F0-1E5D21AEED69}"/>
              </a:ext>
            </a:extLst>
          </p:cNvPr>
          <p:cNvPicPr>
            <a:picLocks noChangeAspect="1"/>
          </p:cNvPicPr>
          <p:nvPr/>
        </p:nvPicPr>
        <p:blipFill>
          <a:blip r:embed="rId2"/>
          <a:stretch>
            <a:fillRect/>
          </a:stretch>
        </p:blipFill>
        <p:spPr>
          <a:xfrm>
            <a:off x="-1" y="17464"/>
            <a:ext cx="12192001" cy="6826250"/>
          </a:xfrm>
          <a:prstGeom prst="rect">
            <a:avLst/>
          </a:prstGeom>
        </p:spPr>
      </p:pic>
    </p:spTree>
    <p:extLst>
      <p:ext uri="{BB962C8B-B14F-4D97-AF65-F5344CB8AC3E}">
        <p14:creationId xmlns:p14="http://schemas.microsoft.com/office/powerpoint/2010/main" val="1137207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76769-ABE9-6C6C-052F-2172BF22EBCC}"/>
              </a:ext>
            </a:extLst>
          </p:cNvPr>
          <p:cNvSpPr>
            <a:spLocks noGrp="1"/>
          </p:cNvSpPr>
          <p:nvPr>
            <p:ph type="title"/>
          </p:nvPr>
        </p:nvSpPr>
        <p:spPr>
          <a:xfrm>
            <a:off x="1711476" y="581269"/>
            <a:ext cx="8596668" cy="1320800"/>
          </a:xfrm>
        </p:spPr>
        <p:txBody>
          <a:bodyPr/>
          <a:lstStyle/>
          <a:p>
            <a:pPr algn="ctr"/>
            <a:r>
              <a:rPr lang="en-GB" b="1" dirty="0">
                <a:solidFill>
                  <a:schemeClr val="tx1"/>
                </a:solidFill>
              </a:rPr>
              <a:t>“BE FAITHFUL IN YOUR MINISTRY, BE FAITHFUL TO THE POINT OF DEATH!” </a:t>
            </a:r>
          </a:p>
        </p:txBody>
      </p:sp>
      <p:sp>
        <p:nvSpPr>
          <p:cNvPr id="3" name="Content Placeholder 2">
            <a:extLst>
              <a:ext uri="{FF2B5EF4-FFF2-40B4-BE49-F238E27FC236}">
                <a16:creationId xmlns:a16="http://schemas.microsoft.com/office/drawing/2014/main" id="{D189EE08-D3EA-06B1-BCAB-18D935FB37CF}"/>
              </a:ext>
            </a:extLst>
          </p:cNvPr>
          <p:cNvSpPr>
            <a:spLocks noGrp="1"/>
          </p:cNvSpPr>
          <p:nvPr>
            <p:ph idx="1"/>
          </p:nvPr>
        </p:nvSpPr>
        <p:spPr/>
        <p:txBody>
          <a:bodyPr/>
          <a:lstStyle/>
          <a:p>
            <a:endParaRPr lang="en-GB" dirty="0"/>
          </a:p>
        </p:txBody>
      </p:sp>
      <p:pic>
        <p:nvPicPr>
          <p:cNvPr id="2050" name="Picture 2" descr="Luis Palau's Life Reflected His Mission of Conversion | Museum of the Bible">
            <a:extLst>
              <a:ext uri="{FF2B5EF4-FFF2-40B4-BE49-F238E27FC236}">
                <a16:creationId xmlns:a16="http://schemas.microsoft.com/office/drawing/2014/main" id="{5D151A00-10E0-5BA9-12D9-746CF72993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902069"/>
            <a:ext cx="6232071" cy="467405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myrna: The Coming Persecution - Logos Sermons">
            <a:extLst>
              <a:ext uri="{FF2B5EF4-FFF2-40B4-BE49-F238E27FC236}">
                <a16:creationId xmlns:a16="http://schemas.microsoft.com/office/drawing/2014/main" id="{6E938854-86CF-F538-086D-A0581A08DE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1358" y="5243133"/>
            <a:ext cx="1845710" cy="1033598"/>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464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2FAAB-F040-3B52-BB50-73B14052B659}"/>
              </a:ext>
            </a:extLst>
          </p:cNvPr>
          <p:cNvSpPr>
            <a:spLocks noGrp="1"/>
          </p:cNvSpPr>
          <p:nvPr>
            <p:ph type="title"/>
          </p:nvPr>
        </p:nvSpPr>
        <p:spPr>
          <a:xfrm>
            <a:off x="318732" y="1189737"/>
            <a:ext cx="8596668" cy="1320800"/>
          </a:xfrm>
        </p:spPr>
        <p:txBody>
          <a:bodyPr/>
          <a:lstStyle/>
          <a:p>
            <a:r>
              <a:rPr lang="en-GB" dirty="0"/>
              <a:t>REVELATION 2 V 10:</a:t>
            </a:r>
          </a:p>
        </p:txBody>
      </p:sp>
      <p:sp>
        <p:nvSpPr>
          <p:cNvPr id="3" name="Content Placeholder 2">
            <a:extLst>
              <a:ext uri="{FF2B5EF4-FFF2-40B4-BE49-F238E27FC236}">
                <a16:creationId xmlns:a16="http://schemas.microsoft.com/office/drawing/2014/main" id="{14852973-D27F-8931-A367-F79E44AF75DD}"/>
              </a:ext>
            </a:extLst>
          </p:cNvPr>
          <p:cNvSpPr>
            <a:spLocks noGrp="1"/>
          </p:cNvSpPr>
          <p:nvPr>
            <p:ph idx="1"/>
          </p:nvPr>
        </p:nvSpPr>
        <p:spPr>
          <a:xfrm>
            <a:off x="1374020" y="2148115"/>
            <a:ext cx="8596668" cy="3880773"/>
          </a:xfrm>
        </p:spPr>
        <p:txBody>
          <a:bodyPr>
            <a:normAutofit fontScale="92500" lnSpcReduction="10000"/>
          </a:bodyPr>
          <a:lstStyle/>
          <a:p>
            <a:pPr algn="ctr"/>
            <a:r>
              <a:rPr lang="en-GB" sz="4000" b="1" baseline="30000" dirty="0"/>
              <a:t>10 </a:t>
            </a:r>
            <a:r>
              <a:rPr lang="en-GB" sz="4000" dirty="0"/>
              <a:t>Do not be afraid of what you are about to suffer. I tell you, the devil will put some of you in prison to test you, and you will suffer persecution for ten days. Be faithful, even to the point of death, and I will give you life as your victor’s crown.</a:t>
            </a:r>
          </a:p>
        </p:txBody>
      </p:sp>
      <p:pic>
        <p:nvPicPr>
          <p:cNvPr id="4" name="Picture 2" descr="Smyrna: The Coming Persecution - Logos Sermons">
            <a:extLst>
              <a:ext uri="{FF2B5EF4-FFF2-40B4-BE49-F238E27FC236}">
                <a16:creationId xmlns:a16="http://schemas.microsoft.com/office/drawing/2014/main" id="{8B8EA222-537F-6287-DC48-1BEDF54D73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5400" y="163831"/>
            <a:ext cx="3011260" cy="1686306"/>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5266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F182-E639-839D-BA33-D991018BCF29}"/>
              </a:ext>
            </a:extLst>
          </p:cNvPr>
          <p:cNvSpPr>
            <a:spLocks noGrp="1"/>
          </p:cNvSpPr>
          <p:nvPr>
            <p:ph type="title"/>
          </p:nvPr>
        </p:nvSpPr>
        <p:spPr>
          <a:xfrm>
            <a:off x="143934" y="823686"/>
            <a:ext cx="8596668" cy="1320800"/>
          </a:xfrm>
        </p:spPr>
        <p:txBody>
          <a:bodyPr/>
          <a:lstStyle/>
          <a:p>
            <a:r>
              <a:rPr lang="en-GB" dirty="0"/>
              <a:t>SMYRNA: </a:t>
            </a:r>
          </a:p>
        </p:txBody>
      </p:sp>
      <p:sp>
        <p:nvSpPr>
          <p:cNvPr id="3" name="Content Placeholder 2">
            <a:extLst>
              <a:ext uri="{FF2B5EF4-FFF2-40B4-BE49-F238E27FC236}">
                <a16:creationId xmlns:a16="http://schemas.microsoft.com/office/drawing/2014/main" id="{0DBA3CAC-C51B-2C28-A05E-7F0F7D8BE383}"/>
              </a:ext>
            </a:extLst>
          </p:cNvPr>
          <p:cNvSpPr>
            <a:spLocks noGrp="1"/>
          </p:cNvSpPr>
          <p:nvPr>
            <p:ph idx="1"/>
          </p:nvPr>
        </p:nvSpPr>
        <p:spPr>
          <a:xfrm>
            <a:off x="677334" y="1570590"/>
            <a:ext cx="10415209" cy="3880773"/>
          </a:xfrm>
        </p:spPr>
        <p:txBody>
          <a:bodyPr>
            <a:normAutofit/>
          </a:bodyPr>
          <a:lstStyle/>
          <a:p>
            <a:r>
              <a:rPr lang="en-GB" sz="3200" dirty="0"/>
              <a:t>AN IMPORTANT COASTAL PORT.</a:t>
            </a:r>
          </a:p>
          <a:p>
            <a:r>
              <a:rPr lang="en-GB" sz="3200" dirty="0"/>
              <a:t>VITAL FOR TRADE LINKS.</a:t>
            </a:r>
          </a:p>
          <a:p>
            <a:r>
              <a:rPr lang="en-GB" sz="3200" dirty="0"/>
              <a:t>FULL OF BOTH ROMANS AND JEWS.</a:t>
            </a:r>
          </a:p>
          <a:p>
            <a:r>
              <a:rPr lang="en-GB" sz="3200" dirty="0"/>
              <a:t>TODAY CALLED IZMIR.</a:t>
            </a:r>
          </a:p>
          <a:p>
            <a:r>
              <a:rPr lang="en-GB" sz="3200" dirty="0"/>
              <a:t>THE FIRST CITY IN ASIA MINOR</a:t>
            </a:r>
          </a:p>
          <a:p>
            <a:r>
              <a:rPr lang="en-GB" sz="3200" dirty="0"/>
              <a:t> TO ADOPT EMPEROR WORSHIP. </a:t>
            </a:r>
          </a:p>
        </p:txBody>
      </p:sp>
      <p:pic>
        <p:nvPicPr>
          <p:cNvPr id="3074" name="Picture 2" descr="Bible Map: Smyrna">
            <a:extLst>
              <a:ext uri="{FF2B5EF4-FFF2-40B4-BE49-F238E27FC236}">
                <a16:creationId xmlns:a16="http://schemas.microsoft.com/office/drawing/2014/main" id="{BAA39310-C9A3-4F0C-F7F1-35F40D7D3D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7299" y="239486"/>
            <a:ext cx="3810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01A2237-3858-B515-DB34-2068203A08B2}"/>
              </a:ext>
            </a:extLst>
          </p:cNvPr>
          <p:cNvPicPr>
            <a:picLocks noChangeAspect="1"/>
          </p:cNvPicPr>
          <p:nvPr/>
        </p:nvPicPr>
        <p:blipFill>
          <a:blip r:embed="rId3"/>
          <a:stretch>
            <a:fillRect/>
          </a:stretch>
        </p:blipFill>
        <p:spPr>
          <a:xfrm>
            <a:off x="7489189" y="3773955"/>
            <a:ext cx="4526219" cy="3026909"/>
          </a:xfrm>
          <a:prstGeom prst="rect">
            <a:avLst/>
          </a:prstGeom>
        </p:spPr>
      </p:pic>
    </p:spTree>
    <p:extLst>
      <p:ext uri="{BB962C8B-B14F-4D97-AF65-F5344CB8AC3E}">
        <p14:creationId xmlns:p14="http://schemas.microsoft.com/office/powerpoint/2010/main" val="3792620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1811E-4657-4152-A431-255BC14D515E}"/>
              </a:ext>
            </a:extLst>
          </p:cNvPr>
          <p:cNvSpPr>
            <a:spLocks noGrp="1"/>
          </p:cNvSpPr>
          <p:nvPr>
            <p:ph type="title"/>
          </p:nvPr>
        </p:nvSpPr>
        <p:spPr>
          <a:xfrm>
            <a:off x="133048" y="1344963"/>
            <a:ext cx="8596668" cy="1320800"/>
          </a:xfrm>
        </p:spPr>
        <p:txBody>
          <a:bodyPr/>
          <a:lstStyle/>
          <a:p>
            <a:r>
              <a:rPr lang="en-GB" dirty="0"/>
              <a:t>THE SYNAGOGUE OF SATAN.</a:t>
            </a:r>
          </a:p>
        </p:txBody>
      </p:sp>
      <p:sp>
        <p:nvSpPr>
          <p:cNvPr id="3" name="Content Placeholder 2">
            <a:extLst>
              <a:ext uri="{FF2B5EF4-FFF2-40B4-BE49-F238E27FC236}">
                <a16:creationId xmlns:a16="http://schemas.microsoft.com/office/drawing/2014/main" id="{090AF71A-D631-6CF8-FF5E-61D767ECBBD9}"/>
              </a:ext>
            </a:extLst>
          </p:cNvPr>
          <p:cNvSpPr>
            <a:spLocks noGrp="1"/>
          </p:cNvSpPr>
          <p:nvPr>
            <p:ph idx="1"/>
          </p:nvPr>
        </p:nvSpPr>
        <p:spPr>
          <a:xfrm>
            <a:off x="670681" y="2312989"/>
            <a:ext cx="10567609" cy="3880773"/>
          </a:xfrm>
        </p:spPr>
        <p:txBody>
          <a:bodyPr>
            <a:normAutofit fontScale="92500" lnSpcReduction="20000"/>
          </a:bodyPr>
          <a:lstStyle/>
          <a:p>
            <a:r>
              <a:rPr lang="en-GB" sz="3200" dirty="0"/>
              <a:t>SLANDER AND PERSECUTION BY THOSE WHO SHOULD KNOW BETTER.</a:t>
            </a:r>
          </a:p>
          <a:p>
            <a:r>
              <a:rPr lang="en-GB" sz="3200" dirty="0"/>
              <a:t>LIKE SAUL BEFORE HE BECAME PAUL.</a:t>
            </a:r>
          </a:p>
          <a:p>
            <a:r>
              <a:rPr lang="en-GB" sz="3200" dirty="0"/>
              <a:t>JESUS KNOWS WHAT IS GOING ON – AND –</a:t>
            </a:r>
          </a:p>
          <a:p>
            <a:r>
              <a:rPr lang="en-GB" sz="3200" dirty="0"/>
              <a:t> IT’S GOING TO GET WORSE.</a:t>
            </a:r>
          </a:p>
          <a:p>
            <a:endParaRPr lang="en-GB" sz="3200" dirty="0"/>
          </a:p>
          <a:p>
            <a:r>
              <a:rPr lang="en-GB" sz="3200" dirty="0"/>
              <a:t>P.S. – NO ONE REALLY KNOWS WHAT THE REF TO 10 DAYS MEANS! </a:t>
            </a:r>
          </a:p>
        </p:txBody>
      </p:sp>
      <p:pic>
        <p:nvPicPr>
          <p:cNvPr id="4" name="Picture 2" descr="Smyrna: The Coming Persecution - Logos Sermons">
            <a:extLst>
              <a:ext uri="{FF2B5EF4-FFF2-40B4-BE49-F238E27FC236}">
                <a16:creationId xmlns:a16="http://schemas.microsoft.com/office/drawing/2014/main" id="{EA111E3B-21B5-640F-5920-59C35BA33D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5400" y="163831"/>
            <a:ext cx="3011260" cy="1686306"/>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309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EA2E9-E030-1C66-4396-464506C0098E}"/>
              </a:ext>
            </a:extLst>
          </p:cNvPr>
          <p:cNvSpPr>
            <a:spLocks noGrp="1"/>
          </p:cNvSpPr>
          <p:nvPr>
            <p:ph type="title"/>
          </p:nvPr>
        </p:nvSpPr>
        <p:spPr>
          <a:xfrm>
            <a:off x="165705" y="707571"/>
            <a:ext cx="8596668" cy="1320800"/>
          </a:xfrm>
        </p:spPr>
        <p:txBody>
          <a:bodyPr/>
          <a:lstStyle/>
          <a:p>
            <a:r>
              <a:rPr lang="en-GB" dirty="0"/>
              <a:t>V 10 – “DO NOT BE AFRAID”</a:t>
            </a:r>
          </a:p>
        </p:txBody>
      </p:sp>
      <p:sp>
        <p:nvSpPr>
          <p:cNvPr id="3" name="Content Placeholder 2">
            <a:extLst>
              <a:ext uri="{FF2B5EF4-FFF2-40B4-BE49-F238E27FC236}">
                <a16:creationId xmlns:a16="http://schemas.microsoft.com/office/drawing/2014/main" id="{78832B34-C345-8FB7-AF16-AF0DF92CBB81}"/>
              </a:ext>
            </a:extLst>
          </p:cNvPr>
          <p:cNvSpPr>
            <a:spLocks noGrp="1"/>
          </p:cNvSpPr>
          <p:nvPr>
            <p:ph idx="1"/>
          </p:nvPr>
        </p:nvSpPr>
        <p:spPr>
          <a:xfrm>
            <a:off x="786191" y="1433285"/>
            <a:ext cx="8596668" cy="5260530"/>
          </a:xfrm>
        </p:spPr>
        <p:txBody>
          <a:bodyPr>
            <a:normAutofit fontScale="92500" lnSpcReduction="20000"/>
          </a:bodyPr>
          <a:lstStyle/>
          <a:p>
            <a:r>
              <a:rPr lang="en-GB" sz="2400" dirty="0"/>
              <a:t>“</a:t>
            </a:r>
            <a:r>
              <a:rPr lang="en-GB" sz="3200" dirty="0"/>
              <a:t>DON’T BE AFRAID” OR VARIATIONS OF IT APPEAR 365 TIMES IN THE BIBLE.</a:t>
            </a:r>
          </a:p>
          <a:p>
            <a:endParaRPr lang="en-GB" sz="3200" dirty="0"/>
          </a:p>
          <a:p>
            <a:r>
              <a:rPr lang="en-GB" sz="3200" dirty="0"/>
              <a:t>EASIER SAID THAN DONE.</a:t>
            </a:r>
          </a:p>
          <a:p>
            <a:endParaRPr lang="en-GB" sz="3200" dirty="0"/>
          </a:p>
          <a:p>
            <a:r>
              <a:rPr lang="en-GB" sz="3200" dirty="0"/>
              <a:t>LOTS OF THINGS MAKE ME AFRAID – WORK, HEALTH, MONEY, RELATIONSHIPS, AND</a:t>
            </a:r>
          </a:p>
          <a:p>
            <a:r>
              <a:rPr lang="en-GB" sz="3200" dirty="0"/>
              <a:t>PERSECUTION. </a:t>
            </a:r>
          </a:p>
          <a:p>
            <a:endParaRPr lang="en-GB" sz="3200" dirty="0"/>
          </a:p>
          <a:p>
            <a:r>
              <a:rPr lang="en-GB" sz="3200" dirty="0"/>
              <a:t>HOW IS IT POSSIBLE NOT TO BE AFRAID WHEN WE ARE ONLY HUMAN? </a:t>
            </a:r>
          </a:p>
        </p:txBody>
      </p:sp>
      <p:pic>
        <p:nvPicPr>
          <p:cNvPr id="5122" name="Picture 2" descr="The phrase &quot;do not be afraid&quot; is written in the Bible 365 times. That's a  daily reminder from God to live every day being fearless. [Daystar.com]">
            <a:extLst>
              <a:ext uri="{FF2B5EF4-FFF2-40B4-BE49-F238E27FC236}">
                <a16:creationId xmlns:a16="http://schemas.microsoft.com/office/drawing/2014/main" id="{AEFDD73A-3B6C-6050-2C33-AF0CBD0E04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7295" y="422910"/>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0687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7405C-B971-C13E-A878-6A04406EC4CB}"/>
              </a:ext>
            </a:extLst>
          </p:cNvPr>
          <p:cNvSpPr>
            <a:spLocks noGrp="1"/>
          </p:cNvSpPr>
          <p:nvPr>
            <p:ph type="title"/>
          </p:nvPr>
        </p:nvSpPr>
        <p:spPr/>
        <p:txBody>
          <a:bodyPr/>
          <a:lstStyle/>
          <a:p>
            <a:r>
              <a:rPr lang="en-GB" dirty="0"/>
              <a:t>THE ANSWER IS TO LISTEN TO WHAT JESUS SAYS: </a:t>
            </a:r>
          </a:p>
        </p:txBody>
      </p:sp>
      <p:sp>
        <p:nvSpPr>
          <p:cNvPr id="3" name="Content Placeholder 2">
            <a:extLst>
              <a:ext uri="{FF2B5EF4-FFF2-40B4-BE49-F238E27FC236}">
                <a16:creationId xmlns:a16="http://schemas.microsoft.com/office/drawing/2014/main" id="{77AE43E0-F507-C4D8-651E-FF7701D6E6C4}"/>
              </a:ext>
            </a:extLst>
          </p:cNvPr>
          <p:cNvSpPr>
            <a:spLocks noGrp="1"/>
          </p:cNvSpPr>
          <p:nvPr>
            <p:ph idx="1"/>
          </p:nvPr>
        </p:nvSpPr>
        <p:spPr>
          <a:xfrm>
            <a:off x="-41124" y="2171475"/>
            <a:ext cx="12233124" cy="3880773"/>
          </a:xfrm>
        </p:spPr>
        <p:txBody>
          <a:bodyPr>
            <a:normAutofit/>
          </a:bodyPr>
          <a:lstStyle/>
          <a:p>
            <a:pPr algn="ctr"/>
            <a:r>
              <a:rPr lang="en-GB" sz="3200" b="1" i="1" dirty="0"/>
              <a:t>“THESE ARE THE WORDS OF THE FIRST AND THE LAST.”</a:t>
            </a:r>
          </a:p>
          <a:p>
            <a:pPr algn="ctr"/>
            <a:endParaRPr lang="en-GB" sz="3200" b="1" i="1" dirty="0"/>
          </a:p>
          <a:p>
            <a:pPr algn="ctr"/>
            <a:r>
              <a:rPr lang="en-GB" sz="3200" dirty="0"/>
              <a:t>THE ALPHA AND OMEGA.</a:t>
            </a:r>
          </a:p>
          <a:p>
            <a:pPr algn="ctr"/>
            <a:r>
              <a:rPr lang="en-GB" sz="3200" dirty="0"/>
              <a:t>THE BEGINNING AND THE END.</a:t>
            </a:r>
          </a:p>
          <a:p>
            <a:pPr algn="ctr"/>
            <a:r>
              <a:rPr lang="en-GB" sz="3200" b="1" i="1" dirty="0"/>
              <a:t> </a:t>
            </a:r>
            <a:r>
              <a:rPr lang="en-GB" sz="3200" dirty="0"/>
              <a:t>NEVER SLEEPING. </a:t>
            </a:r>
          </a:p>
        </p:txBody>
      </p:sp>
      <p:pic>
        <p:nvPicPr>
          <p:cNvPr id="7170" name="Picture 2" descr="Alpha and Omega Symbols - Body Art ClipArt">
            <a:extLst>
              <a:ext uri="{FF2B5EF4-FFF2-40B4-BE49-F238E27FC236}">
                <a16:creationId xmlns:a16="http://schemas.microsoft.com/office/drawing/2014/main" id="{641D8962-CDC3-B2D4-2CEC-619F034ED5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0841" y="2982686"/>
            <a:ext cx="2717103" cy="2623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2453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5DB39-3B8E-87FE-BBE4-C631F4C80B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8C076D-6306-E09A-7DC3-9D0DEF60F9A0}"/>
              </a:ext>
            </a:extLst>
          </p:cNvPr>
          <p:cNvSpPr>
            <a:spLocks noGrp="1"/>
          </p:cNvSpPr>
          <p:nvPr>
            <p:ph type="title"/>
          </p:nvPr>
        </p:nvSpPr>
        <p:spPr/>
        <p:txBody>
          <a:bodyPr/>
          <a:lstStyle/>
          <a:p>
            <a:r>
              <a:rPr lang="en-GB" dirty="0"/>
              <a:t>THE ANSWER IS TO LISTEN TO WHAT JESUS SAYS: </a:t>
            </a:r>
          </a:p>
        </p:txBody>
      </p:sp>
      <p:sp>
        <p:nvSpPr>
          <p:cNvPr id="3" name="Content Placeholder 2">
            <a:extLst>
              <a:ext uri="{FF2B5EF4-FFF2-40B4-BE49-F238E27FC236}">
                <a16:creationId xmlns:a16="http://schemas.microsoft.com/office/drawing/2014/main" id="{F0EEBEE2-AEBE-EA2D-A2FF-22ECD6D73E7A}"/>
              </a:ext>
            </a:extLst>
          </p:cNvPr>
          <p:cNvSpPr>
            <a:spLocks noGrp="1"/>
          </p:cNvSpPr>
          <p:nvPr>
            <p:ph idx="1"/>
          </p:nvPr>
        </p:nvSpPr>
        <p:spPr>
          <a:xfrm>
            <a:off x="0" y="1812246"/>
            <a:ext cx="12233124" cy="3880773"/>
          </a:xfrm>
        </p:spPr>
        <p:txBody>
          <a:bodyPr>
            <a:normAutofit/>
          </a:bodyPr>
          <a:lstStyle/>
          <a:p>
            <a:pPr algn="ctr"/>
            <a:r>
              <a:rPr lang="en-GB" sz="3200" b="1" i="1" dirty="0"/>
              <a:t>“WHO DIED”….</a:t>
            </a:r>
          </a:p>
          <a:p>
            <a:pPr algn="ctr"/>
            <a:endParaRPr lang="en-GB" sz="3200" b="1" i="1" dirty="0"/>
          </a:p>
          <a:p>
            <a:pPr algn="ctr"/>
            <a:r>
              <a:rPr lang="en-GB" sz="3200" dirty="0"/>
              <a:t>HE HAS SUFFERED AND UNDERSTANDS WHEN WE DO.</a:t>
            </a:r>
          </a:p>
        </p:txBody>
      </p:sp>
      <p:pic>
        <p:nvPicPr>
          <p:cNvPr id="8194" name="Picture 2" descr="Jesus: cross-examined – Josh Benner">
            <a:extLst>
              <a:ext uri="{FF2B5EF4-FFF2-40B4-BE49-F238E27FC236}">
                <a16:creationId xmlns:a16="http://schemas.microsoft.com/office/drawing/2014/main" id="{B1668B38-972F-848C-E02B-0535417051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3867115"/>
            <a:ext cx="4223657" cy="2811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841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1C4D2-FECE-935F-78D5-FE8CFCEC35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905438-027D-CE61-96B3-541EA359DFC1}"/>
              </a:ext>
            </a:extLst>
          </p:cNvPr>
          <p:cNvSpPr>
            <a:spLocks noGrp="1"/>
          </p:cNvSpPr>
          <p:nvPr>
            <p:ph type="title"/>
          </p:nvPr>
        </p:nvSpPr>
        <p:spPr/>
        <p:txBody>
          <a:bodyPr/>
          <a:lstStyle/>
          <a:p>
            <a:r>
              <a:rPr lang="en-GB" dirty="0"/>
              <a:t>THE ANSWER IS TO LISTEN TO WHAT JESUS SAYS: </a:t>
            </a:r>
          </a:p>
        </p:txBody>
      </p:sp>
      <p:sp>
        <p:nvSpPr>
          <p:cNvPr id="3" name="Content Placeholder 2">
            <a:extLst>
              <a:ext uri="{FF2B5EF4-FFF2-40B4-BE49-F238E27FC236}">
                <a16:creationId xmlns:a16="http://schemas.microsoft.com/office/drawing/2014/main" id="{95F0A107-ABDB-9B4D-7493-29D87D611B30}"/>
              </a:ext>
            </a:extLst>
          </p:cNvPr>
          <p:cNvSpPr>
            <a:spLocks noGrp="1"/>
          </p:cNvSpPr>
          <p:nvPr>
            <p:ph idx="1"/>
          </p:nvPr>
        </p:nvSpPr>
        <p:spPr>
          <a:xfrm>
            <a:off x="0" y="1930400"/>
            <a:ext cx="12233124" cy="3880773"/>
          </a:xfrm>
        </p:spPr>
        <p:txBody>
          <a:bodyPr>
            <a:normAutofit/>
          </a:bodyPr>
          <a:lstStyle/>
          <a:p>
            <a:pPr algn="ctr"/>
            <a:r>
              <a:rPr lang="en-GB" sz="3200" b="1" i="1" dirty="0"/>
              <a:t>“AND CAME TO LIFE AGAIN”….</a:t>
            </a:r>
          </a:p>
          <a:p>
            <a:pPr algn="ctr"/>
            <a:endParaRPr lang="en-GB" sz="3200" b="1" i="1" dirty="0"/>
          </a:p>
          <a:p>
            <a:pPr algn="ctr"/>
            <a:r>
              <a:rPr lang="en-GB" sz="3200" dirty="0"/>
              <a:t>WITH US – EVERY DAY, ALL THE TIME.</a:t>
            </a:r>
          </a:p>
          <a:p>
            <a:pPr marL="0" indent="0" algn="ctr">
              <a:buNone/>
            </a:pPr>
            <a:endParaRPr lang="en-GB" sz="3200" dirty="0"/>
          </a:p>
        </p:txBody>
      </p:sp>
      <p:pic>
        <p:nvPicPr>
          <p:cNvPr id="9218" name="Picture 2" descr="The Garden Tomb | Bein Harim Tours">
            <a:extLst>
              <a:ext uri="{FF2B5EF4-FFF2-40B4-BE49-F238E27FC236}">
                <a16:creationId xmlns:a16="http://schemas.microsoft.com/office/drawing/2014/main" id="{BDA2A7CA-751B-9150-2314-2D74E0266D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1321" y="3757386"/>
            <a:ext cx="4405993" cy="2937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7460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8BAE9-4F5B-1DAE-B610-69A6A3D2E0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399D0-E64B-EDF3-2700-E1DE722529AA}"/>
              </a:ext>
            </a:extLst>
          </p:cNvPr>
          <p:cNvSpPr>
            <a:spLocks noGrp="1"/>
          </p:cNvSpPr>
          <p:nvPr>
            <p:ph type="title"/>
          </p:nvPr>
        </p:nvSpPr>
        <p:spPr/>
        <p:txBody>
          <a:bodyPr/>
          <a:lstStyle/>
          <a:p>
            <a:r>
              <a:rPr lang="en-GB" dirty="0"/>
              <a:t>THE ANSWER IS TO LISTEN TO WHAT JESUS SAYS: </a:t>
            </a:r>
          </a:p>
        </p:txBody>
      </p:sp>
      <p:sp>
        <p:nvSpPr>
          <p:cNvPr id="3" name="Content Placeholder 2">
            <a:extLst>
              <a:ext uri="{FF2B5EF4-FFF2-40B4-BE49-F238E27FC236}">
                <a16:creationId xmlns:a16="http://schemas.microsoft.com/office/drawing/2014/main" id="{9F78B65A-ACC2-2831-B367-6D9530FA8972}"/>
              </a:ext>
            </a:extLst>
          </p:cNvPr>
          <p:cNvSpPr>
            <a:spLocks noGrp="1"/>
          </p:cNvSpPr>
          <p:nvPr>
            <p:ph idx="1"/>
          </p:nvPr>
        </p:nvSpPr>
        <p:spPr>
          <a:xfrm>
            <a:off x="0" y="1930400"/>
            <a:ext cx="12233124" cy="3880773"/>
          </a:xfrm>
        </p:spPr>
        <p:txBody>
          <a:bodyPr>
            <a:normAutofit/>
          </a:bodyPr>
          <a:lstStyle/>
          <a:p>
            <a:pPr algn="ctr"/>
            <a:r>
              <a:rPr lang="en-GB" sz="3200" b="1" i="1" dirty="0"/>
              <a:t>“I KNOW YOUR AFFLICATIONS AND YOUR POVERTY”….</a:t>
            </a:r>
          </a:p>
          <a:p>
            <a:pPr algn="ctr"/>
            <a:endParaRPr lang="en-GB" sz="3200" b="1" i="1" dirty="0"/>
          </a:p>
          <a:p>
            <a:pPr algn="ctr"/>
            <a:r>
              <a:rPr lang="en-GB" sz="3200" dirty="0"/>
              <a:t>WITH US – EVERY DAY, ALL THE TIME.</a:t>
            </a:r>
          </a:p>
          <a:p>
            <a:pPr marL="0" indent="0" algn="ctr">
              <a:buNone/>
            </a:pPr>
            <a:endParaRPr lang="en-GB" sz="3200" dirty="0"/>
          </a:p>
        </p:txBody>
      </p:sp>
      <p:pic>
        <p:nvPicPr>
          <p:cNvPr id="4" name="Picture 2" descr="Smyrna: The Coming Persecution - Logos Sermons">
            <a:extLst>
              <a:ext uri="{FF2B5EF4-FFF2-40B4-BE49-F238E27FC236}">
                <a16:creationId xmlns:a16="http://schemas.microsoft.com/office/drawing/2014/main" id="{A7B86155-89A9-8051-12B7-D7B798CD16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1628" y="4291690"/>
            <a:ext cx="3799116" cy="2127506"/>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773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C7D47-52E7-56DF-2118-4CEE10CFE7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834AF7-A37E-1B6B-F1C0-615305C40231}"/>
              </a:ext>
            </a:extLst>
          </p:cNvPr>
          <p:cNvSpPr>
            <a:spLocks noGrp="1"/>
          </p:cNvSpPr>
          <p:nvPr>
            <p:ph type="title"/>
          </p:nvPr>
        </p:nvSpPr>
        <p:spPr/>
        <p:txBody>
          <a:bodyPr/>
          <a:lstStyle/>
          <a:p>
            <a:r>
              <a:rPr lang="en-GB" dirty="0"/>
              <a:t>THE ANSWER IS TO LISTEN TO WHAT JESUS SAYS: </a:t>
            </a:r>
          </a:p>
        </p:txBody>
      </p:sp>
      <p:sp>
        <p:nvSpPr>
          <p:cNvPr id="3" name="Content Placeholder 2">
            <a:extLst>
              <a:ext uri="{FF2B5EF4-FFF2-40B4-BE49-F238E27FC236}">
                <a16:creationId xmlns:a16="http://schemas.microsoft.com/office/drawing/2014/main" id="{895C539D-CB9D-AEDB-FCB6-37F660017B58}"/>
              </a:ext>
            </a:extLst>
          </p:cNvPr>
          <p:cNvSpPr>
            <a:spLocks noGrp="1"/>
          </p:cNvSpPr>
          <p:nvPr>
            <p:ph idx="1"/>
          </p:nvPr>
        </p:nvSpPr>
        <p:spPr>
          <a:xfrm>
            <a:off x="0" y="1930400"/>
            <a:ext cx="12233124" cy="3880773"/>
          </a:xfrm>
        </p:spPr>
        <p:txBody>
          <a:bodyPr>
            <a:normAutofit/>
          </a:bodyPr>
          <a:lstStyle/>
          <a:p>
            <a:pPr algn="ctr"/>
            <a:r>
              <a:rPr lang="en-GB" sz="3200" b="1" i="1" dirty="0"/>
              <a:t>“YOU ARE RICH”</a:t>
            </a:r>
          </a:p>
          <a:p>
            <a:pPr algn="ctr"/>
            <a:endParaRPr lang="en-GB" sz="3200" b="1" i="1" dirty="0"/>
          </a:p>
          <a:p>
            <a:pPr algn="ctr"/>
            <a:r>
              <a:rPr lang="en-GB" sz="3200" dirty="0"/>
              <a:t>LACKING NOTHING BECAUSE WE HAVE CHRIST. </a:t>
            </a:r>
          </a:p>
          <a:p>
            <a:pPr marL="0" indent="0" algn="ctr">
              <a:buNone/>
            </a:pPr>
            <a:endParaRPr lang="en-GB" sz="3200" dirty="0"/>
          </a:p>
        </p:txBody>
      </p:sp>
      <p:pic>
        <p:nvPicPr>
          <p:cNvPr id="5" name="Picture 2" descr="Smyrna: The Coming Persecution - Logos Sermons">
            <a:extLst>
              <a:ext uri="{FF2B5EF4-FFF2-40B4-BE49-F238E27FC236}">
                <a16:creationId xmlns:a16="http://schemas.microsoft.com/office/drawing/2014/main" id="{DE4FEA8D-7859-C4FF-30D6-46653BB94C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1628" y="4291690"/>
            <a:ext cx="3799116" cy="2127506"/>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567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66EA4-9C6A-E9B4-E80B-17C7B91205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EE973B-6361-96D9-203E-46AEE40F87A7}"/>
              </a:ext>
            </a:extLst>
          </p:cNvPr>
          <p:cNvSpPr>
            <a:spLocks noGrp="1"/>
          </p:cNvSpPr>
          <p:nvPr>
            <p:ph type="title"/>
          </p:nvPr>
        </p:nvSpPr>
        <p:spPr>
          <a:xfrm>
            <a:off x="1711476" y="581269"/>
            <a:ext cx="8596668" cy="1320800"/>
          </a:xfrm>
        </p:spPr>
        <p:txBody>
          <a:bodyPr/>
          <a:lstStyle/>
          <a:p>
            <a:pPr algn="ctr"/>
            <a:r>
              <a:rPr lang="en-GB" b="1" dirty="0">
                <a:solidFill>
                  <a:schemeClr val="tx1"/>
                </a:solidFill>
              </a:rPr>
              <a:t>“BE FAITHFUL IN YOUR MINISTRY, BE FAITHFUL TO THE POINT OF DEATH!” </a:t>
            </a:r>
          </a:p>
        </p:txBody>
      </p:sp>
      <p:sp>
        <p:nvSpPr>
          <p:cNvPr id="3" name="Content Placeholder 2">
            <a:extLst>
              <a:ext uri="{FF2B5EF4-FFF2-40B4-BE49-F238E27FC236}">
                <a16:creationId xmlns:a16="http://schemas.microsoft.com/office/drawing/2014/main" id="{350E25E4-DF61-6952-9A10-E4D9D556A744}"/>
              </a:ext>
            </a:extLst>
          </p:cNvPr>
          <p:cNvSpPr>
            <a:spLocks noGrp="1"/>
          </p:cNvSpPr>
          <p:nvPr>
            <p:ph idx="1"/>
          </p:nvPr>
        </p:nvSpPr>
        <p:spPr/>
        <p:txBody>
          <a:bodyPr/>
          <a:lstStyle/>
          <a:p>
            <a:endParaRPr lang="en-GB" dirty="0"/>
          </a:p>
        </p:txBody>
      </p:sp>
      <p:pic>
        <p:nvPicPr>
          <p:cNvPr id="2050" name="Picture 2" descr="Luis Palau's Life Reflected His Mission of Conversion | Museum of the Bible">
            <a:extLst>
              <a:ext uri="{FF2B5EF4-FFF2-40B4-BE49-F238E27FC236}">
                <a16:creationId xmlns:a16="http://schemas.microsoft.com/office/drawing/2014/main" id="{45B5A584-57F9-8A48-4668-631B3B67B2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902069"/>
            <a:ext cx="6232071" cy="467405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myrna: The Coming Persecution - Logos Sermons">
            <a:extLst>
              <a:ext uri="{FF2B5EF4-FFF2-40B4-BE49-F238E27FC236}">
                <a16:creationId xmlns:a16="http://schemas.microsoft.com/office/drawing/2014/main" id="{7795DB4F-46C8-91F4-D23B-ED1145A781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1358" y="5243133"/>
            <a:ext cx="1845710" cy="1033598"/>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340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F83AC-545D-6821-70F8-E37AAEF020F9}"/>
              </a:ext>
            </a:extLst>
          </p:cNvPr>
          <p:cNvSpPr>
            <a:spLocks noGrp="1"/>
          </p:cNvSpPr>
          <p:nvPr>
            <p:ph type="title"/>
          </p:nvPr>
        </p:nvSpPr>
        <p:spPr>
          <a:xfrm>
            <a:off x="677334" y="609600"/>
            <a:ext cx="10600266" cy="1320800"/>
          </a:xfrm>
        </p:spPr>
        <p:txBody>
          <a:bodyPr>
            <a:normAutofit fontScale="90000"/>
          </a:bodyPr>
          <a:lstStyle/>
          <a:p>
            <a:pPr algn="ctr"/>
            <a:r>
              <a:rPr lang="en-GB" dirty="0"/>
              <a:t>ONLY ONE OF 2 LETTERS </a:t>
            </a:r>
            <a:br>
              <a:rPr lang="en-GB" dirty="0"/>
            </a:br>
            <a:r>
              <a:rPr lang="en-GB" dirty="0"/>
              <a:t> TO THE 7 CHURCHES NOT TO CONTAIN CORRECTION, OR A REBUKE</a:t>
            </a:r>
          </a:p>
        </p:txBody>
      </p:sp>
      <p:sp>
        <p:nvSpPr>
          <p:cNvPr id="3" name="Content Placeholder 2">
            <a:extLst>
              <a:ext uri="{FF2B5EF4-FFF2-40B4-BE49-F238E27FC236}">
                <a16:creationId xmlns:a16="http://schemas.microsoft.com/office/drawing/2014/main" id="{20E68AE1-B02A-FCBF-241A-D347EE0E9015}"/>
              </a:ext>
            </a:extLst>
          </p:cNvPr>
          <p:cNvSpPr>
            <a:spLocks noGrp="1"/>
          </p:cNvSpPr>
          <p:nvPr>
            <p:ph idx="1"/>
          </p:nvPr>
        </p:nvSpPr>
        <p:spPr>
          <a:xfrm>
            <a:off x="1679133" y="2695198"/>
            <a:ext cx="8596668" cy="4697411"/>
          </a:xfrm>
        </p:spPr>
        <p:txBody>
          <a:bodyPr>
            <a:normAutofit/>
          </a:bodyPr>
          <a:lstStyle/>
          <a:p>
            <a:pPr algn="ctr"/>
            <a:r>
              <a:rPr lang="en-GB" sz="3200" dirty="0"/>
              <a:t>SUFFERING PEOPLE NEED ENCOURAGEMENT.</a:t>
            </a:r>
          </a:p>
          <a:p>
            <a:pPr algn="ctr"/>
            <a:r>
              <a:rPr lang="en-GB" sz="3200" dirty="0"/>
              <a:t>WHOEVER HAS EARS LET HIM HEAR WHAT THE SPIRIT SAYS TO THE CHURCHES. THE ONE WHO IS VICTORIOUS WILL NOT BE HURT BY THE SECOND DEATH. (Hell, judgement)</a:t>
            </a:r>
          </a:p>
          <a:p>
            <a:pPr algn="ctr"/>
            <a:endParaRPr lang="en-GB" sz="3200" dirty="0"/>
          </a:p>
          <a:p>
            <a:pPr algn="ctr"/>
            <a:r>
              <a:rPr lang="en-GB" sz="4000" b="1" i="1" dirty="0">
                <a:effectLst>
                  <a:outerShdw blurRad="38100" dist="38100" dir="2700000" algn="tl">
                    <a:srgbClr val="000000">
                      <a:alpha val="43137"/>
                    </a:srgbClr>
                  </a:outerShdw>
                </a:effectLst>
              </a:rPr>
              <a:t>PRAISE GOD! </a:t>
            </a:r>
          </a:p>
        </p:txBody>
      </p:sp>
      <p:pic>
        <p:nvPicPr>
          <p:cNvPr id="4" name="Picture 2" descr="Smyrna: The Coming Persecution - Logos Sermons">
            <a:extLst>
              <a:ext uri="{FF2B5EF4-FFF2-40B4-BE49-F238E27FC236}">
                <a16:creationId xmlns:a16="http://schemas.microsoft.com/office/drawing/2014/main" id="{3A9B5404-6503-AC78-49B6-193F473906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91800" y="208868"/>
            <a:ext cx="1233086" cy="690528"/>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874279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1088</TotalTime>
  <Words>468</Words>
  <Application>Microsoft Office PowerPoint</Application>
  <PresentationFormat>Widescreen</PresentationFormat>
  <Paragraphs>74</Paragraphs>
  <Slides>17</Slides>
  <Notes>5</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Facet</vt:lpstr>
      <vt:lpstr>PowerPoint Presentation</vt:lpstr>
      <vt:lpstr>PowerPoint Presentation</vt:lpstr>
      <vt:lpstr>PowerPoint Presentation</vt:lpstr>
      <vt:lpstr>888888888888888888888888888888888888888888888888888888888888888888888888888888888888888888</vt:lpstr>
      <vt:lpstr>PowerPoint Presentation</vt:lpstr>
      <vt:lpstr>“BE FAITHFUL IN YOUR MINISTRY, BE FAITHFUL TO THE POINT OF DEATH!” </vt:lpstr>
      <vt:lpstr>REVELATION 2 V 10:</vt:lpstr>
      <vt:lpstr>SMYRNA: </vt:lpstr>
      <vt:lpstr>THE SYNAGOGUE OF SATAN.</vt:lpstr>
      <vt:lpstr>V 10 – “DO NOT BE AFRAID”</vt:lpstr>
      <vt:lpstr>THE ANSWER IS TO LISTEN TO WHAT JESUS SAYS: </vt:lpstr>
      <vt:lpstr>THE ANSWER IS TO LISTEN TO WHAT JESUS SAYS: </vt:lpstr>
      <vt:lpstr>THE ANSWER IS TO LISTEN TO WHAT JESUS SAYS: </vt:lpstr>
      <vt:lpstr>THE ANSWER IS TO LISTEN TO WHAT JESUS SAYS: </vt:lpstr>
      <vt:lpstr>THE ANSWER IS TO LISTEN TO WHAT JESUS SAYS: </vt:lpstr>
      <vt:lpstr>“BE FAITHFUL IN YOUR MINISTRY, BE FAITHFUL TO THE POINT OF DEATH!” </vt:lpstr>
      <vt:lpstr>ONLY ONE OF 2 LETTERS   TO THE 7 CHURCHES NOT TO CONTAIN CORRECTION, OR A REBUKE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GODFREY</dc:creator>
  <cp:lastModifiedBy>ANDREW GODFREY</cp:lastModifiedBy>
  <cp:revision>4</cp:revision>
  <dcterms:created xsi:type="dcterms:W3CDTF">2025-10-22T09:07:59Z</dcterms:created>
  <dcterms:modified xsi:type="dcterms:W3CDTF">2026-08-23T10:42:39Z</dcterms:modified>
</cp:coreProperties>
</file>